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02534" y="2917914"/>
            <a:ext cx="10394315" cy="2011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24793" y="3339643"/>
            <a:ext cx="6196965" cy="5780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25483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1902" y="311823"/>
            <a:ext cx="10498963" cy="2093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43201" y="3237903"/>
            <a:ext cx="14284960" cy="38296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25483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475" dirty="0">
                <a:latin typeface="Georgia"/>
                <a:cs typeface="Georgia"/>
              </a:rPr>
              <a:t>Capstone</a:t>
            </a:r>
            <a:r>
              <a:rPr sz="6500" spc="270" dirty="0">
                <a:latin typeface="Georgia"/>
                <a:cs typeface="Georgia"/>
              </a:rPr>
              <a:t> </a:t>
            </a:r>
            <a:r>
              <a:rPr sz="6500" spc="484" dirty="0">
                <a:latin typeface="Georgia"/>
                <a:cs typeface="Georgia"/>
              </a:rPr>
              <a:t>Project</a:t>
            </a:r>
            <a:r>
              <a:rPr sz="6500" spc="270" dirty="0">
                <a:latin typeface="Georgia"/>
                <a:cs typeface="Georgia"/>
              </a:rPr>
              <a:t> </a:t>
            </a:r>
            <a:r>
              <a:rPr sz="6500" spc="-540" dirty="0">
                <a:latin typeface="Georgia"/>
                <a:cs typeface="Georgia"/>
              </a:rPr>
              <a:t>:</a:t>
            </a:r>
            <a:endParaRPr sz="6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6500" spc="375" dirty="0">
                <a:latin typeface="Georgia"/>
                <a:cs typeface="Georgia"/>
              </a:rPr>
              <a:t>Sign</a:t>
            </a:r>
            <a:r>
              <a:rPr sz="6500" spc="260" dirty="0">
                <a:latin typeface="Georgia"/>
                <a:cs typeface="Georgia"/>
              </a:rPr>
              <a:t> </a:t>
            </a:r>
            <a:r>
              <a:rPr sz="6500" spc="490" dirty="0">
                <a:latin typeface="Georgia"/>
                <a:cs typeface="Georgia"/>
              </a:rPr>
              <a:t>Language</a:t>
            </a:r>
            <a:r>
              <a:rPr sz="6500" spc="265" dirty="0">
                <a:latin typeface="Georgia"/>
                <a:cs typeface="Georgia"/>
              </a:rPr>
              <a:t> </a:t>
            </a:r>
            <a:r>
              <a:rPr sz="6500" spc="415" dirty="0">
                <a:latin typeface="Georgia"/>
                <a:cs typeface="Georgia"/>
              </a:rPr>
              <a:t>Detection</a:t>
            </a:r>
            <a:endParaRPr sz="65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4043" y="5307228"/>
            <a:ext cx="416242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225" dirty="0">
                <a:latin typeface="Georgia"/>
                <a:cs typeface="Georgia"/>
              </a:rPr>
              <a:t>by</a:t>
            </a:r>
            <a:r>
              <a:rPr sz="4000" spc="170" dirty="0">
                <a:latin typeface="Georgia"/>
                <a:cs typeface="Georgia"/>
              </a:rPr>
              <a:t> </a:t>
            </a:r>
            <a:r>
              <a:rPr sz="4000" spc="270" dirty="0">
                <a:latin typeface="Georgia"/>
                <a:cs typeface="Georgia"/>
              </a:rPr>
              <a:t>Acinta</a:t>
            </a:r>
            <a:r>
              <a:rPr sz="4000" spc="175" dirty="0">
                <a:latin typeface="Georgia"/>
                <a:cs typeface="Georgia"/>
              </a:rPr>
              <a:t> </a:t>
            </a:r>
            <a:r>
              <a:rPr sz="4000" spc="240" dirty="0">
                <a:latin typeface="Georgia"/>
                <a:cs typeface="Georgia"/>
              </a:rPr>
              <a:t>Sofiya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35" y="311823"/>
            <a:ext cx="5408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09" dirty="0">
                <a:latin typeface="Georgia"/>
                <a:cs typeface="Georgia"/>
              </a:rPr>
              <a:t>Layers</a:t>
            </a:r>
            <a:r>
              <a:rPr sz="6000" spc="235" dirty="0">
                <a:latin typeface="Georgia"/>
                <a:cs typeface="Georgia"/>
              </a:rPr>
              <a:t> </a:t>
            </a:r>
            <a:r>
              <a:rPr sz="6000" spc="490" dirty="0">
                <a:latin typeface="Georgia"/>
                <a:cs typeface="Georgia"/>
              </a:rPr>
              <a:t>of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-65" dirty="0">
                <a:latin typeface="Georgia"/>
                <a:cs typeface="Georgia"/>
              </a:rPr>
              <a:t>CNN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2442" y="1529352"/>
            <a:ext cx="16295369" cy="75387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55"/>
              </a:spcBef>
            </a:pPr>
            <a:r>
              <a:rPr sz="5150" spc="305" dirty="0">
                <a:solidFill>
                  <a:srgbClr val="242A47"/>
                </a:solidFill>
                <a:latin typeface="Georgia"/>
                <a:cs typeface="Georgia"/>
              </a:rPr>
              <a:t>Dense</a:t>
            </a:r>
            <a:r>
              <a:rPr sz="5150" spc="210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0" dirty="0">
                <a:solidFill>
                  <a:srgbClr val="242A47"/>
                </a:solidFill>
                <a:latin typeface="Georgia"/>
                <a:cs typeface="Georgia"/>
              </a:rPr>
              <a:t>Layer</a:t>
            </a:r>
            <a:endParaRPr sz="5150">
              <a:latin typeface="Georgia"/>
              <a:cs typeface="Georgia"/>
            </a:endParaRPr>
          </a:p>
          <a:p>
            <a:pPr marL="89535" marR="5080" algn="just">
              <a:lnSpc>
                <a:spcPts val="3229"/>
              </a:lnSpc>
              <a:spcBef>
                <a:spcPts val="495"/>
              </a:spcBef>
            </a:pPr>
            <a:r>
              <a:rPr sz="2700" spc="7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Sign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Language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Detection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project,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layer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follows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layers,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interpreting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learned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patterns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making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predictions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about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which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ASL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sign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58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hand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gesture</a:t>
            </a:r>
            <a:r>
              <a:rPr sz="27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represents.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700">
              <a:latin typeface="Georgia"/>
              <a:cs typeface="Georgia"/>
            </a:endParaRPr>
          </a:p>
          <a:p>
            <a:pPr marL="89535" algn="just">
              <a:lnSpc>
                <a:spcPct val="100000"/>
              </a:lnSpc>
              <a:spcBef>
                <a:spcPts val="5"/>
              </a:spcBef>
            </a:pP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Here’s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how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it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works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context: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700">
              <a:latin typeface="Georgia"/>
              <a:cs typeface="Georgia"/>
            </a:endParaRPr>
          </a:p>
          <a:p>
            <a:pPr marL="89535" marR="5080" algn="just">
              <a:lnSpc>
                <a:spcPts val="3229"/>
              </a:lnSpc>
            </a:pP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Flatten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00" dirty="0">
                <a:solidFill>
                  <a:srgbClr val="295037"/>
                </a:solidFill>
                <a:latin typeface="Georgia"/>
                <a:cs typeface="Georgia"/>
              </a:rPr>
              <a:t>Layer: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spatial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from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35" dirty="0">
                <a:solidFill>
                  <a:srgbClr val="295037"/>
                </a:solidFill>
                <a:latin typeface="Georgia"/>
                <a:cs typeface="Georgia"/>
              </a:rPr>
              <a:t>are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flattened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into</a:t>
            </a:r>
            <a:r>
              <a:rPr sz="2700" spc="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single </a:t>
            </a:r>
            <a:r>
              <a:rPr sz="2700" spc="135" dirty="0">
                <a:solidFill>
                  <a:srgbClr val="295037"/>
                </a:solidFill>
                <a:latin typeface="Georgia"/>
                <a:cs typeface="Georgia"/>
              </a:rPr>
              <a:t>vector.</a:t>
            </a:r>
            <a:endParaRPr sz="2700">
              <a:latin typeface="Georgia"/>
              <a:cs typeface="Georgia"/>
            </a:endParaRPr>
          </a:p>
          <a:p>
            <a:pPr marL="89535" marR="5080" algn="just">
              <a:lnSpc>
                <a:spcPct val="101899"/>
              </a:lnSpc>
              <a:spcBef>
                <a:spcPts val="3040"/>
              </a:spcBef>
            </a:pP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Intermediate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Layers: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These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refine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interpretation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  through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weighted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combinations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non-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linear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activations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(using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-10" dirty="0">
                <a:solidFill>
                  <a:srgbClr val="295037"/>
                </a:solidFill>
                <a:latin typeface="Georgia"/>
                <a:cs typeface="Georgia"/>
              </a:rPr>
              <a:t>ReLU).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Georgia"/>
              <a:cs typeface="Georgia"/>
            </a:endParaRPr>
          </a:p>
          <a:p>
            <a:pPr marL="89535" marR="5080" algn="just">
              <a:lnSpc>
                <a:spcPct val="100299"/>
              </a:lnSpc>
            </a:pP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Final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Layer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with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Softmax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35" dirty="0">
                <a:solidFill>
                  <a:srgbClr val="295037"/>
                </a:solidFill>
                <a:latin typeface="Georgia"/>
                <a:cs typeface="Georgia"/>
              </a:rPr>
              <a:t>Activation: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40" dirty="0">
                <a:solidFill>
                  <a:srgbClr val="295037"/>
                </a:solidFill>
                <a:latin typeface="Georgia"/>
                <a:cs typeface="Georgia"/>
              </a:rPr>
              <a:t>last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layer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has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36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neurons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30" dirty="0">
                <a:solidFill>
                  <a:srgbClr val="295037"/>
                </a:solidFill>
                <a:latin typeface="Georgia"/>
                <a:cs typeface="Georgia"/>
              </a:rPr>
              <a:t>(one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each </a:t>
            </a: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ASL</a:t>
            </a:r>
            <a:r>
              <a:rPr sz="2700" spc="2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class,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65" dirty="0">
                <a:solidFill>
                  <a:srgbClr val="295037"/>
                </a:solidFill>
                <a:latin typeface="Georgia"/>
                <a:cs typeface="Georgia"/>
              </a:rPr>
              <a:t>'0'-</a:t>
            </a:r>
            <a:r>
              <a:rPr sz="2700" spc="60" dirty="0">
                <a:solidFill>
                  <a:srgbClr val="295037"/>
                </a:solidFill>
                <a:latin typeface="Georgia"/>
                <a:cs typeface="Georgia"/>
              </a:rPr>
              <a:t>'9'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60" dirty="0">
                <a:solidFill>
                  <a:srgbClr val="295037"/>
                </a:solidFill>
                <a:latin typeface="Georgia"/>
                <a:cs typeface="Georgia"/>
              </a:rPr>
              <a:t>'a'-</a:t>
            </a:r>
            <a:r>
              <a:rPr sz="2700" spc="55" dirty="0">
                <a:solidFill>
                  <a:srgbClr val="295037"/>
                </a:solidFill>
                <a:latin typeface="Georgia"/>
                <a:cs typeface="Georgia"/>
              </a:rPr>
              <a:t>'z'),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with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Softmax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activation.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converts</a:t>
            </a:r>
            <a:r>
              <a:rPr sz="2700" spc="2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output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into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a 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probability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distribution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45" dirty="0">
                <a:solidFill>
                  <a:srgbClr val="295037"/>
                </a:solidFill>
                <a:latin typeface="Georgia"/>
                <a:cs typeface="Georgia"/>
              </a:rPr>
              <a:t>across</a:t>
            </a:r>
            <a:r>
              <a:rPr sz="2700" spc="45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all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classes,</a:t>
            </a:r>
            <a:r>
              <a:rPr sz="2700" spc="45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with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95037"/>
                </a:solidFill>
                <a:latin typeface="Georgia"/>
                <a:cs typeface="Georgia"/>
              </a:rPr>
              <a:t>class</a:t>
            </a:r>
            <a:r>
              <a:rPr sz="2700" spc="45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having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45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highest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probability</a:t>
            </a:r>
            <a:r>
              <a:rPr sz="27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as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final</a:t>
            </a:r>
            <a:r>
              <a:rPr sz="27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prediction.</a:t>
            </a:r>
            <a:endParaRPr sz="2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5159" rIns="0" bIns="0" rtlCol="0">
            <a:spAutoFit/>
          </a:bodyPr>
          <a:lstStyle/>
          <a:p>
            <a:pPr marL="221107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Georgia"/>
                <a:cs typeface="Georgia"/>
              </a:rPr>
              <a:t>CNN</a:t>
            </a:r>
            <a:r>
              <a:rPr sz="6000" spc="-185" dirty="0">
                <a:latin typeface="Georgia"/>
                <a:cs typeface="Georgia"/>
              </a:rPr>
              <a:t> </a:t>
            </a:r>
            <a:r>
              <a:rPr sz="6000" spc="425" dirty="0">
                <a:latin typeface="Georgia"/>
                <a:cs typeface="Georgia"/>
              </a:rPr>
              <a:t>Architecture</a:t>
            </a:r>
            <a:endParaRPr sz="60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851" y="2680525"/>
            <a:ext cx="17297398" cy="57604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6404" y="311823"/>
            <a:ext cx="5488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65" dirty="0">
                <a:latin typeface="Georgia"/>
                <a:cs typeface="Georgia"/>
              </a:rPr>
              <a:t>Haar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405" dirty="0">
                <a:latin typeface="Georgia"/>
                <a:cs typeface="Georgia"/>
              </a:rPr>
              <a:t>Features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266" y="2251316"/>
            <a:ext cx="11884660" cy="65995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71755">
              <a:lnSpc>
                <a:spcPts val="3229"/>
              </a:lnSpc>
              <a:spcBef>
                <a:spcPts val="215"/>
              </a:spcBef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Haar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are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image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used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primarily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object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detection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tasks,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such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75" dirty="0">
                <a:solidFill>
                  <a:srgbClr val="254832"/>
                </a:solidFill>
                <a:latin typeface="Georgia"/>
                <a:cs typeface="Georgia"/>
              </a:rPr>
              <a:t>as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face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hand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gesture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detection,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which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can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be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extended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language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54832"/>
                </a:solidFill>
                <a:latin typeface="Georgia"/>
                <a:cs typeface="Georgia"/>
              </a:rPr>
              <a:t>recognition.</a:t>
            </a:r>
            <a:endParaRPr sz="2700">
              <a:latin typeface="Georgia"/>
              <a:cs typeface="Georgia"/>
            </a:endParaRPr>
          </a:p>
          <a:p>
            <a:pPr marL="12700" marR="5080">
              <a:lnSpc>
                <a:spcPct val="101899"/>
              </a:lnSpc>
              <a:spcBef>
                <a:spcPts val="3030"/>
              </a:spcBef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Haar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are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rectangular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patterns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0" dirty="0">
                <a:solidFill>
                  <a:srgbClr val="254832"/>
                </a:solidFill>
                <a:latin typeface="Georgia"/>
                <a:cs typeface="Georgia"/>
              </a:rPr>
              <a:t>that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highlight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differences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in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pixel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intensities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between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adjacent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regions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an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image.</a:t>
            </a:r>
            <a:endParaRPr sz="2700">
              <a:latin typeface="Georgia"/>
              <a:cs typeface="Georgia"/>
            </a:endParaRPr>
          </a:p>
          <a:p>
            <a:pPr marL="12700">
              <a:lnSpc>
                <a:spcPts val="3225"/>
              </a:lnSpc>
            </a:pP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There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are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several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types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Haar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features: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-380" dirty="0">
                <a:solidFill>
                  <a:srgbClr val="254832"/>
                </a:solidFill>
                <a:latin typeface="Georgia"/>
                <a:cs typeface="Georgia"/>
              </a:rPr>
              <a:t>\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2700">
              <a:latin typeface="Georgia"/>
              <a:cs typeface="Georgia"/>
            </a:endParaRPr>
          </a:p>
          <a:p>
            <a:pPr marL="12700" marR="593090">
              <a:lnSpc>
                <a:spcPts val="3229"/>
              </a:lnSpc>
            </a:pP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Edge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Features: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Detect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edges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comparing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pixel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intensities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of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adjacent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regions,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such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75" dirty="0">
                <a:solidFill>
                  <a:srgbClr val="254832"/>
                </a:solidFill>
                <a:latin typeface="Georgia"/>
                <a:cs typeface="Georgia"/>
              </a:rPr>
              <a:t>as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horizontal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vertical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differences.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700">
              <a:latin typeface="Georgia"/>
              <a:cs typeface="Georgia"/>
            </a:endParaRPr>
          </a:p>
          <a:p>
            <a:pPr marL="12700" marR="561975">
              <a:lnSpc>
                <a:spcPts val="3229"/>
              </a:lnSpc>
            </a:pP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Line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Features: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Capture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line-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like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patterns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comparing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three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or more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rectangular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regions,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useful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detecting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lines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borders.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700">
              <a:latin typeface="Georgia"/>
              <a:cs typeface="Georgia"/>
            </a:endParaRPr>
          </a:p>
          <a:p>
            <a:pPr marL="12700" marR="618490">
              <a:lnSpc>
                <a:spcPts val="3220"/>
              </a:lnSpc>
            </a:pP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Four-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Rectangle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Features: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Compare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intensity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diagonally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opposite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rectangles,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useful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detecting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more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complex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patterns.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8181" y="3695217"/>
            <a:ext cx="4733924" cy="38766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6404" y="311823"/>
            <a:ext cx="5488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65" dirty="0">
                <a:latin typeface="Georgia"/>
                <a:cs typeface="Georgia"/>
              </a:rPr>
              <a:t>Haar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405" dirty="0">
                <a:latin typeface="Georgia"/>
                <a:cs typeface="Georgia"/>
              </a:rPr>
              <a:t>Features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132" y="2331173"/>
            <a:ext cx="11327765" cy="65995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7785">
              <a:lnSpc>
                <a:spcPts val="3229"/>
              </a:lnSpc>
              <a:spcBef>
                <a:spcPts val="215"/>
              </a:spcBef>
            </a:pPr>
            <a:r>
              <a:rPr sz="2700" spc="7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language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detection,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Haar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can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help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identify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the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unique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patterns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formed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hand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shapes,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orientations,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finger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positions</a:t>
            </a:r>
            <a:r>
              <a:rPr sz="2700" spc="10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each</a:t>
            </a:r>
            <a:r>
              <a:rPr sz="2700" spc="10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sign.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700">
              <a:latin typeface="Georgia"/>
              <a:cs typeface="Georgia"/>
            </a:endParaRPr>
          </a:p>
          <a:p>
            <a:pPr marL="12700" marR="451484">
              <a:lnSpc>
                <a:spcPct val="100699"/>
              </a:lnSpc>
              <a:spcBef>
                <a:spcPts val="5"/>
              </a:spcBef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Since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dirty="0">
                <a:solidFill>
                  <a:srgbClr val="254832"/>
                </a:solidFill>
                <a:latin typeface="Georgia"/>
                <a:cs typeface="Georgia"/>
              </a:rPr>
              <a:t>ASL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hand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gestures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involve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distinctive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shapes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finger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positions,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Haar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can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capture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these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edges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textures, helping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distinguish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one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gesture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from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another.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700">
              <a:latin typeface="Georgia"/>
              <a:cs typeface="Georgia"/>
            </a:endParaRPr>
          </a:p>
          <a:p>
            <a:pPr marL="12700">
              <a:lnSpc>
                <a:spcPts val="3229"/>
              </a:lnSpc>
            </a:pP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example:</a:t>
            </a:r>
            <a:endParaRPr sz="2700">
              <a:latin typeface="Georgia"/>
              <a:cs typeface="Georgia"/>
            </a:endParaRPr>
          </a:p>
          <a:p>
            <a:pPr marL="12700" marR="461009">
              <a:lnSpc>
                <a:spcPts val="3229"/>
              </a:lnSpc>
              <a:spcBef>
                <a:spcPts val="110"/>
              </a:spcBef>
            </a:pP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Edge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can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help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detect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boundaries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fingers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the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hand's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outline.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7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Line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may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capture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orientation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position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fingers.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700">
              <a:latin typeface="Georgia"/>
              <a:cs typeface="Georgia"/>
            </a:endParaRPr>
          </a:p>
          <a:p>
            <a:pPr marL="12700" marR="5080">
              <a:lnSpc>
                <a:spcPts val="3229"/>
              </a:lnSpc>
            </a:pP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Four-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Rectangle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Features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can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identify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more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complex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interactions,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like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open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closed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fingers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particular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orientation.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8542" y="2702280"/>
            <a:ext cx="4829174" cy="4829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785">
              <a:lnSpc>
                <a:spcPct val="100000"/>
              </a:lnSpc>
              <a:spcBef>
                <a:spcPts val="100"/>
              </a:spcBef>
            </a:pPr>
            <a:r>
              <a:rPr sz="6000" spc="335" dirty="0">
                <a:latin typeface="Georgia"/>
                <a:cs typeface="Georgia"/>
              </a:rPr>
              <a:t>Model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350" dirty="0">
                <a:latin typeface="Georgia"/>
                <a:cs typeface="Georgia"/>
              </a:rPr>
              <a:t>Evaluation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775" y="2411044"/>
            <a:ext cx="11284585" cy="61899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sz="2700" dirty="0">
                <a:solidFill>
                  <a:srgbClr val="254832"/>
                </a:solidFill>
                <a:latin typeface="Georgia"/>
                <a:cs typeface="Georgia"/>
              </a:rPr>
              <a:t>IIn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this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project,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54832"/>
                </a:solidFill>
                <a:latin typeface="Georgia"/>
                <a:cs typeface="Georgia"/>
              </a:rPr>
              <a:t>model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evaluation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is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visualized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plotting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the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accuracy</a:t>
            </a:r>
            <a:r>
              <a:rPr sz="2700" spc="10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both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training</a:t>
            </a:r>
            <a:r>
              <a:rPr sz="2700" spc="10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validation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60" dirty="0">
                <a:solidFill>
                  <a:srgbClr val="254832"/>
                </a:solidFill>
                <a:latin typeface="Georgia"/>
                <a:cs typeface="Georgia"/>
              </a:rPr>
              <a:t>sets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over</a:t>
            </a:r>
            <a:r>
              <a:rPr sz="2700" spc="10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each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training </a:t>
            </a:r>
            <a:r>
              <a:rPr sz="2700" spc="130" dirty="0">
                <a:solidFill>
                  <a:srgbClr val="254832"/>
                </a:solidFill>
                <a:latin typeface="Georgia"/>
                <a:cs typeface="Georgia"/>
              </a:rPr>
              <a:t>epoch.</a:t>
            </a:r>
            <a:endParaRPr sz="2700">
              <a:latin typeface="Georgia"/>
              <a:cs typeface="Georgia"/>
            </a:endParaRPr>
          </a:p>
          <a:p>
            <a:pPr marL="12700" marR="448945">
              <a:lnSpc>
                <a:spcPct val="101899"/>
              </a:lnSpc>
              <a:spcBef>
                <a:spcPts val="3030"/>
              </a:spcBef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This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plot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54832"/>
                </a:solidFill>
                <a:latin typeface="Georgia"/>
                <a:cs typeface="Georgia"/>
              </a:rPr>
              <a:t>tracks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model's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performance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improvement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during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training,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showing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trends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0" dirty="0">
                <a:solidFill>
                  <a:srgbClr val="254832"/>
                </a:solidFill>
                <a:latin typeface="Georgia"/>
                <a:cs typeface="Georgia"/>
              </a:rPr>
              <a:t>accuracy.</a:t>
            </a:r>
            <a:endParaRPr sz="2700">
              <a:latin typeface="Georgia"/>
              <a:cs typeface="Georgia"/>
            </a:endParaRPr>
          </a:p>
          <a:p>
            <a:pPr marL="12700" marR="1054100">
              <a:lnSpc>
                <a:spcPts val="3229"/>
              </a:lnSpc>
              <a:spcBef>
                <a:spcPts val="105"/>
              </a:spcBef>
            </a:pP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Ideally,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both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training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validation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accuracy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increase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and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converge.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700">
              <a:latin typeface="Georgia"/>
              <a:cs typeface="Georgia"/>
            </a:endParaRPr>
          </a:p>
          <a:p>
            <a:pPr marL="12700" marR="1005840">
              <a:lnSpc>
                <a:spcPts val="3229"/>
              </a:lnSpc>
            </a:pP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If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training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accuracy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keeps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improving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while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validation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accuracy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plateaus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decreases,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it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may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indicate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overfitting.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700">
              <a:latin typeface="Georgia"/>
              <a:cs typeface="Georgia"/>
            </a:endParaRPr>
          </a:p>
          <a:p>
            <a:pPr marL="12700" marR="731520">
              <a:lnSpc>
                <a:spcPts val="3229"/>
              </a:lnSpc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This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approach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provides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clear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understanding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5" dirty="0">
                <a:solidFill>
                  <a:srgbClr val="254832"/>
                </a:solidFill>
                <a:latin typeface="Georgia"/>
                <a:cs typeface="Georgia"/>
              </a:rPr>
              <a:t>model's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generalization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ability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highlights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45" dirty="0">
                <a:solidFill>
                  <a:srgbClr val="254832"/>
                </a:solidFill>
                <a:latin typeface="Georgia"/>
                <a:cs typeface="Georgia"/>
              </a:rPr>
              <a:t>areas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potential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adjustments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improve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performance.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0456" y="2912453"/>
            <a:ext cx="6016561" cy="5305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5660">
              <a:lnSpc>
                <a:spcPct val="100000"/>
              </a:lnSpc>
              <a:spcBef>
                <a:spcPts val="100"/>
              </a:spcBef>
            </a:pPr>
            <a:r>
              <a:rPr sz="6000" spc="335" dirty="0">
                <a:latin typeface="Georgia"/>
                <a:cs typeface="Georgia"/>
              </a:rPr>
              <a:t>Model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345" dirty="0">
                <a:latin typeface="Georgia"/>
                <a:cs typeface="Georgia"/>
              </a:rPr>
              <a:t>Deployment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578" y="2667495"/>
            <a:ext cx="9584055" cy="49612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23495" algn="just">
              <a:lnSpc>
                <a:spcPts val="3229"/>
              </a:lnSpc>
              <a:spcBef>
                <a:spcPts val="215"/>
              </a:spcBef>
            </a:pPr>
            <a:r>
              <a:rPr sz="2700" spc="150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54832"/>
                </a:solidFill>
                <a:latin typeface="Georgia"/>
                <a:cs typeface="Georgia"/>
              </a:rPr>
              <a:t>model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is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0" dirty="0">
                <a:solidFill>
                  <a:srgbClr val="254832"/>
                </a:solidFill>
                <a:latin typeface="Georgia"/>
                <a:cs typeface="Georgia"/>
              </a:rPr>
              <a:t>deployed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using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Gradio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app,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providing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interactive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interface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for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image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classification.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Georgia"/>
              <a:cs typeface="Georgia"/>
            </a:endParaRPr>
          </a:p>
          <a:p>
            <a:pPr marL="12700" marR="5080" algn="just">
              <a:lnSpc>
                <a:spcPct val="100299"/>
              </a:lnSpc>
            </a:pPr>
            <a:r>
              <a:rPr sz="2700" spc="160" dirty="0">
                <a:solidFill>
                  <a:srgbClr val="254832"/>
                </a:solidFill>
                <a:latin typeface="Georgia"/>
                <a:cs typeface="Georgia"/>
              </a:rPr>
              <a:t>When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54832"/>
                </a:solidFill>
                <a:latin typeface="Georgia"/>
                <a:cs typeface="Georgia"/>
              </a:rPr>
              <a:t>an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image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is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uploaded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75" dirty="0">
                <a:solidFill>
                  <a:srgbClr val="254832"/>
                </a:solidFill>
                <a:latin typeface="Georgia"/>
                <a:cs typeface="Georgia"/>
              </a:rPr>
              <a:t>as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40" dirty="0">
                <a:solidFill>
                  <a:srgbClr val="254832"/>
                </a:solidFill>
                <a:latin typeface="Georgia"/>
                <a:cs typeface="Georgia"/>
              </a:rPr>
              <a:t>input,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app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processes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through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trained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model,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which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then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54832"/>
                </a:solidFill>
                <a:latin typeface="Georgia"/>
                <a:cs typeface="Georgia"/>
              </a:rPr>
              <a:t>classifies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the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image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into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its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respective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class—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such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75" dirty="0">
                <a:solidFill>
                  <a:srgbClr val="254832"/>
                </a:solidFill>
                <a:latin typeface="Georgia"/>
                <a:cs typeface="Georgia"/>
              </a:rPr>
              <a:t>as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specific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hand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gesture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in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language.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Georgia"/>
              <a:cs typeface="Georgia"/>
            </a:endParaRPr>
          </a:p>
          <a:p>
            <a:pPr marL="12700" marR="517525" indent="95885">
              <a:lnSpc>
                <a:spcPct val="100299"/>
              </a:lnSpc>
              <a:spcBef>
                <a:spcPts val="5"/>
              </a:spcBef>
            </a:pPr>
            <a:r>
              <a:rPr sz="2700" spc="165" dirty="0">
                <a:solidFill>
                  <a:srgbClr val="254832"/>
                </a:solidFill>
                <a:latin typeface="Georgia"/>
                <a:cs typeface="Georgia"/>
              </a:rPr>
              <a:t>This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54832"/>
                </a:solidFill>
                <a:latin typeface="Georgia"/>
                <a:cs typeface="Georgia"/>
              </a:rPr>
              <a:t>deployment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54832"/>
                </a:solidFill>
                <a:latin typeface="Georgia"/>
                <a:cs typeface="Georgia"/>
              </a:rPr>
              <a:t>enables</a:t>
            </a:r>
            <a:r>
              <a:rPr sz="270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real-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time</a:t>
            </a:r>
            <a:r>
              <a:rPr sz="270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54832"/>
                </a:solidFill>
                <a:latin typeface="Georgia"/>
                <a:cs typeface="Georgia"/>
              </a:rPr>
              <a:t>predictions, </a:t>
            </a:r>
            <a:r>
              <a:rPr sz="2700" spc="185" dirty="0">
                <a:solidFill>
                  <a:srgbClr val="254832"/>
                </a:solidFill>
                <a:latin typeface="Georgia"/>
                <a:cs typeface="Georgia"/>
              </a:rPr>
              <a:t>allowing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users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directly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experience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60" dirty="0">
                <a:solidFill>
                  <a:srgbClr val="254832"/>
                </a:solidFill>
                <a:latin typeface="Georgia"/>
                <a:cs typeface="Georgia"/>
              </a:rPr>
              <a:t>test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the </a:t>
            </a:r>
            <a:r>
              <a:rPr sz="2700" spc="170" dirty="0">
                <a:solidFill>
                  <a:srgbClr val="254832"/>
                </a:solidFill>
                <a:latin typeface="Georgia"/>
                <a:cs typeface="Georgia"/>
              </a:rPr>
              <a:t>model’s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10" dirty="0">
                <a:solidFill>
                  <a:srgbClr val="254832"/>
                </a:solidFill>
                <a:latin typeface="Georgia"/>
                <a:cs typeface="Georgia"/>
              </a:rPr>
              <a:t>classification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54832"/>
                </a:solidFill>
                <a:latin typeface="Georgia"/>
                <a:cs typeface="Georgia"/>
              </a:rPr>
              <a:t>capabilities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54832"/>
                </a:solidFill>
                <a:latin typeface="Georgia"/>
                <a:cs typeface="Georgia"/>
              </a:rPr>
              <a:t>through</a:t>
            </a:r>
            <a:r>
              <a:rPr sz="2700" spc="11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700" spc="11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35" dirty="0">
                <a:solidFill>
                  <a:srgbClr val="254832"/>
                </a:solidFill>
                <a:latin typeface="Georgia"/>
                <a:cs typeface="Georgia"/>
              </a:rPr>
              <a:t>simple, </a:t>
            </a:r>
            <a:r>
              <a:rPr sz="2700" spc="200" dirty="0">
                <a:solidFill>
                  <a:srgbClr val="254832"/>
                </a:solidFill>
                <a:latin typeface="Georgia"/>
                <a:cs typeface="Georgia"/>
              </a:rPr>
              <a:t>accessible</a:t>
            </a:r>
            <a:r>
              <a:rPr sz="2700" spc="1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54832"/>
                </a:solidFill>
                <a:latin typeface="Georgia"/>
                <a:cs typeface="Georgia"/>
              </a:rPr>
              <a:t>interface.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5011" y="2699524"/>
            <a:ext cx="5848349" cy="58483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225">
              <a:lnSpc>
                <a:spcPct val="100000"/>
              </a:lnSpc>
              <a:spcBef>
                <a:spcPts val="100"/>
              </a:spcBef>
            </a:pPr>
            <a:r>
              <a:rPr sz="6000" spc="685" dirty="0"/>
              <a:t>Image</a:t>
            </a:r>
            <a:r>
              <a:rPr sz="6000" spc="204" dirty="0"/>
              <a:t> </a:t>
            </a:r>
            <a:r>
              <a:rPr sz="6000" spc="625" dirty="0"/>
              <a:t>Classification</a:t>
            </a:r>
            <a:r>
              <a:rPr sz="6000" spc="204" dirty="0"/>
              <a:t> </a:t>
            </a:r>
            <a:r>
              <a:rPr sz="6000" spc="385" dirty="0"/>
              <a:t>App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22" y="2105917"/>
            <a:ext cx="14287500" cy="7291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1"/>
            <a:ext cx="6478270" cy="10287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628" rIns="0" bIns="0" rtlCol="0">
            <a:spAutoFit/>
          </a:bodyPr>
          <a:lstStyle/>
          <a:p>
            <a:pPr marL="4276090">
              <a:lnSpc>
                <a:spcPct val="100000"/>
              </a:lnSpc>
              <a:spcBef>
                <a:spcPts val="120"/>
              </a:spcBef>
            </a:pPr>
            <a:r>
              <a:rPr sz="3950" spc="380" dirty="0"/>
              <a:t>Technology</a:t>
            </a:r>
            <a:r>
              <a:rPr sz="3950" spc="140" dirty="0"/>
              <a:t> </a:t>
            </a:r>
            <a:r>
              <a:rPr sz="3950" spc="340" dirty="0"/>
              <a:t>Overview</a:t>
            </a:r>
            <a:endParaRPr sz="39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952" y="2717304"/>
            <a:ext cx="3555822" cy="317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0603" y="3079254"/>
            <a:ext cx="2346680" cy="3144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94300" y="3079254"/>
            <a:ext cx="2528125" cy="3174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691954" y="4174629"/>
            <a:ext cx="746760" cy="317500"/>
          </a:xfrm>
          <a:custGeom>
            <a:avLst/>
            <a:gdLst/>
            <a:ahLst/>
            <a:cxnLst/>
            <a:rect l="l" t="t" r="r" b="b"/>
            <a:pathLst>
              <a:path w="746759" h="317500">
                <a:moveTo>
                  <a:pt x="30784" y="189204"/>
                </a:moveTo>
                <a:lnTo>
                  <a:pt x="0" y="215519"/>
                </a:lnTo>
                <a:lnTo>
                  <a:pt x="7811" y="224663"/>
                </a:lnTo>
                <a:lnTo>
                  <a:pt x="15855" y="232251"/>
                </a:lnTo>
                <a:lnTo>
                  <a:pt x="51260" y="248573"/>
                </a:lnTo>
                <a:lnTo>
                  <a:pt x="71742" y="250469"/>
                </a:lnTo>
                <a:lnTo>
                  <a:pt x="80319" y="250050"/>
                </a:lnTo>
                <a:lnTo>
                  <a:pt x="116793" y="235615"/>
                </a:lnTo>
                <a:lnTo>
                  <a:pt x="133499" y="211950"/>
                </a:lnTo>
                <a:lnTo>
                  <a:pt x="66217" y="211950"/>
                </a:lnTo>
                <a:lnTo>
                  <a:pt x="58877" y="210566"/>
                </a:lnTo>
                <a:lnTo>
                  <a:pt x="52489" y="207784"/>
                </a:lnTo>
                <a:lnTo>
                  <a:pt x="47560" y="205065"/>
                </a:lnTo>
                <a:lnTo>
                  <a:pt x="42298" y="201061"/>
                </a:lnTo>
                <a:lnTo>
                  <a:pt x="36706" y="195774"/>
                </a:lnTo>
                <a:lnTo>
                  <a:pt x="30784" y="189204"/>
                </a:lnTo>
                <a:close/>
              </a:path>
              <a:path w="746759" h="317500">
                <a:moveTo>
                  <a:pt x="77965" y="71589"/>
                </a:moveTo>
                <a:lnTo>
                  <a:pt x="61302" y="71589"/>
                </a:lnTo>
                <a:lnTo>
                  <a:pt x="53187" y="72834"/>
                </a:lnTo>
                <a:lnTo>
                  <a:pt x="19405" y="90678"/>
                </a:lnTo>
                <a:lnTo>
                  <a:pt x="6367" y="130378"/>
                </a:lnTo>
                <a:lnTo>
                  <a:pt x="7153" y="135750"/>
                </a:lnTo>
                <a:lnTo>
                  <a:pt x="35687" y="170167"/>
                </a:lnTo>
                <a:lnTo>
                  <a:pt x="72809" y="182892"/>
                </a:lnTo>
                <a:lnTo>
                  <a:pt x="78130" y="184594"/>
                </a:lnTo>
                <a:lnTo>
                  <a:pt x="82143" y="186232"/>
                </a:lnTo>
                <a:lnTo>
                  <a:pt x="86207" y="187820"/>
                </a:lnTo>
                <a:lnTo>
                  <a:pt x="88963" y="189103"/>
                </a:lnTo>
                <a:lnTo>
                  <a:pt x="90398" y="190106"/>
                </a:lnTo>
                <a:lnTo>
                  <a:pt x="92633" y="191935"/>
                </a:lnTo>
                <a:lnTo>
                  <a:pt x="93751" y="194513"/>
                </a:lnTo>
                <a:lnTo>
                  <a:pt x="93751" y="199910"/>
                </a:lnTo>
                <a:lnTo>
                  <a:pt x="93332" y="201790"/>
                </a:lnTo>
                <a:lnTo>
                  <a:pt x="92481" y="203479"/>
                </a:lnTo>
                <a:lnTo>
                  <a:pt x="91694" y="205117"/>
                </a:lnTo>
                <a:lnTo>
                  <a:pt x="77520" y="211950"/>
                </a:lnTo>
                <a:lnTo>
                  <a:pt x="133499" y="211950"/>
                </a:lnTo>
                <a:lnTo>
                  <a:pt x="133686" y="211491"/>
                </a:lnTo>
                <a:lnTo>
                  <a:pt x="135348" y="204272"/>
                </a:lnTo>
                <a:lnTo>
                  <a:pt x="135902" y="196634"/>
                </a:lnTo>
                <a:lnTo>
                  <a:pt x="135812" y="189103"/>
                </a:lnTo>
                <a:lnTo>
                  <a:pt x="134937" y="183286"/>
                </a:lnTo>
                <a:lnTo>
                  <a:pt x="132994" y="177380"/>
                </a:lnTo>
                <a:lnTo>
                  <a:pt x="131114" y="171437"/>
                </a:lnTo>
                <a:lnTo>
                  <a:pt x="127800" y="166204"/>
                </a:lnTo>
                <a:lnTo>
                  <a:pt x="123037" y="161696"/>
                </a:lnTo>
                <a:lnTo>
                  <a:pt x="118770" y="157137"/>
                </a:lnTo>
                <a:lnTo>
                  <a:pt x="79324" y="140512"/>
                </a:lnTo>
                <a:lnTo>
                  <a:pt x="72682" y="138976"/>
                </a:lnTo>
                <a:lnTo>
                  <a:pt x="67335" y="137388"/>
                </a:lnTo>
                <a:lnTo>
                  <a:pt x="50330" y="122745"/>
                </a:lnTo>
                <a:lnTo>
                  <a:pt x="50330" y="120815"/>
                </a:lnTo>
                <a:lnTo>
                  <a:pt x="50698" y="119100"/>
                </a:lnTo>
                <a:lnTo>
                  <a:pt x="51447" y="117614"/>
                </a:lnTo>
                <a:lnTo>
                  <a:pt x="52184" y="116078"/>
                </a:lnTo>
                <a:lnTo>
                  <a:pt x="67678" y="110109"/>
                </a:lnTo>
                <a:lnTo>
                  <a:pt x="131200" y="110109"/>
                </a:lnTo>
                <a:lnTo>
                  <a:pt x="137020" y="103708"/>
                </a:lnTo>
                <a:lnTo>
                  <a:pt x="101942" y="77000"/>
                </a:lnTo>
                <a:lnTo>
                  <a:pt x="85991" y="72682"/>
                </a:lnTo>
                <a:lnTo>
                  <a:pt x="77965" y="71589"/>
                </a:lnTo>
                <a:close/>
              </a:path>
              <a:path w="746759" h="317500">
                <a:moveTo>
                  <a:pt x="131200" y="110109"/>
                </a:moveTo>
                <a:lnTo>
                  <a:pt x="74561" y="110109"/>
                </a:lnTo>
                <a:lnTo>
                  <a:pt x="78181" y="110820"/>
                </a:lnTo>
                <a:lnTo>
                  <a:pt x="86410" y="113652"/>
                </a:lnTo>
                <a:lnTo>
                  <a:pt x="90525" y="115684"/>
                </a:lnTo>
                <a:lnTo>
                  <a:pt x="98806" y="121031"/>
                </a:lnTo>
                <a:lnTo>
                  <a:pt x="104228" y="125717"/>
                </a:lnTo>
                <a:lnTo>
                  <a:pt x="110921" y="132410"/>
                </a:lnTo>
                <a:lnTo>
                  <a:pt x="131200" y="110109"/>
                </a:lnTo>
                <a:close/>
              </a:path>
              <a:path w="746759" h="317500">
                <a:moveTo>
                  <a:pt x="193090" y="0"/>
                </a:moveTo>
                <a:lnTo>
                  <a:pt x="176441" y="0"/>
                </a:lnTo>
                <a:lnTo>
                  <a:pt x="169824" y="2425"/>
                </a:lnTo>
                <a:lnTo>
                  <a:pt x="159854" y="12141"/>
                </a:lnTo>
                <a:lnTo>
                  <a:pt x="157378" y="18415"/>
                </a:lnTo>
                <a:lnTo>
                  <a:pt x="157378" y="34226"/>
                </a:lnTo>
                <a:lnTo>
                  <a:pt x="159829" y="40614"/>
                </a:lnTo>
                <a:lnTo>
                  <a:pt x="169646" y="49885"/>
                </a:lnTo>
                <a:lnTo>
                  <a:pt x="176288" y="52197"/>
                </a:lnTo>
                <a:lnTo>
                  <a:pt x="192836" y="52197"/>
                </a:lnTo>
                <a:lnTo>
                  <a:pt x="199440" y="49758"/>
                </a:lnTo>
                <a:lnTo>
                  <a:pt x="209499" y="40043"/>
                </a:lnTo>
                <a:lnTo>
                  <a:pt x="212026" y="33782"/>
                </a:lnTo>
                <a:lnTo>
                  <a:pt x="212026" y="17970"/>
                </a:lnTo>
                <a:lnTo>
                  <a:pt x="209575" y="11595"/>
                </a:lnTo>
                <a:lnTo>
                  <a:pt x="204660" y="6985"/>
                </a:lnTo>
                <a:lnTo>
                  <a:pt x="199758" y="2324"/>
                </a:lnTo>
                <a:lnTo>
                  <a:pt x="193090" y="0"/>
                </a:lnTo>
                <a:close/>
              </a:path>
              <a:path w="746759" h="317500">
                <a:moveTo>
                  <a:pt x="207111" y="74942"/>
                </a:moveTo>
                <a:lnTo>
                  <a:pt x="163182" y="74942"/>
                </a:lnTo>
                <a:lnTo>
                  <a:pt x="163182" y="247421"/>
                </a:lnTo>
                <a:lnTo>
                  <a:pt x="207111" y="247421"/>
                </a:lnTo>
                <a:lnTo>
                  <a:pt x="207111" y="74942"/>
                </a:lnTo>
                <a:close/>
              </a:path>
              <a:path w="746759" h="317500">
                <a:moveTo>
                  <a:pt x="268503" y="257822"/>
                </a:moveTo>
                <a:lnTo>
                  <a:pt x="251472" y="293662"/>
                </a:lnTo>
                <a:lnTo>
                  <a:pt x="259192" y="299474"/>
                </a:lnTo>
                <a:lnTo>
                  <a:pt x="267266" y="304434"/>
                </a:lnTo>
                <a:lnTo>
                  <a:pt x="311467" y="317096"/>
                </a:lnTo>
                <a:lnTo>
                  <a:pt x="320459" y="317449"/>
                </a:lnTo>
                <a:lnTo>
                  <a:pt x="330365" y="317091"/>
                </a:lnTo>
                <a:lnTo>
                  <a:pt x="372302" y="304626"/>
                </a:lnTo>
                <a:lnTo>
                  <a:pt x="398701" y="276783"/>
                </a:lnTo>
                <a:lnTo>
                  <a:pt x="315061" y="276783"/>
                </a:lnTo>
                <a:lnTo>
                  <a:pt x="309511" y="276161"/>
                </a:lnTo>
                <a:lnTo>
                  <a:pt x="298157" y="273735"/>
                </a:lnTo>
                <a:lnTo>
                  <a:pt x="292752" y="272021"/>
                </a:lnTo>
                <a:lnTo>
                  <a:pt x="282689" y="267741"/>
                </a:lnTo>
                <a:lnTo>
                  <a:pt x="276275" y="263728"/>
                </a:lnTo>
                <a:lnTo>
                  <a:pt x="268503" y="257822"/>
                </a:lnTo>
                <a:close/>
              </a:path>
              <a:path w="746759" h="317500">
                <a:moveTo>
                  <a:pt x="408953" y="232968"/>
                </a:moveTo>
                <a:lnTo>
                  <a:pt x="365074" y="232968"/>
                </a:lnTo>
                <a:lnTo>
                  <a:pt x="365063" y="244513"/>
                </a:lnTo>
                <a:lnTo>
                  <a:pt x="363410" y="252222"/>
                </a:lnTo>
                <a:lnTo>
                  <a:pt x="360095" y="258267"/>
                </a:lnTo>
                <a:lnTo>
                  <a:pt x="356819" y="264325"/>
                </a:lnTo>
                <a:lnTo>
                  <a:pt x="351929" y="268909"/>
                </a:lnTo>
                <a:lnTo>
                  <a:pt x="320459" y="276783"/>
                </a:lnTo>
                <a:lnTo>
                  <a:pt x="398701" y="276783"/>
                </a:lnTo>
                <a:lnTo>
                  <a:pt x="408612" y="241427"/>
                </a:lnTo>
                <a:lnTo>
                  <a:pt x="408953" y="232968"/>
                </a:lnTo>
                <a:close/>
              </a:path>
              <a:path w="746759" h="317500">
                <a:moveTo>
                  <a:pt x="324078" y="71589"/>
                </a:moveTo>
                <a:lnTo>
                  <a:pt x="317487" y="71589"/>
                </a:lnTo>
                <a:lnTo>
                  <a:pt x="305776" y="72320"/>
                </a:lnTo>
                <a:lnTo>
                  <a:pt x="265001" y="89633"/>
                </a:lnTo>
                <a:lnTo>
                  <a:pt x="239032" y="125581"/>
                </a:lnTo>
                <a:lnTo>
                  <a:pt x="232892" y="161023"/>
                </a:lnTo>
                <a:lnTo>
                  <a:pt x="233588" y="173512"/>
                </a:lnTo>
                <a:lnTo>
                  <a:pt x="250122" y="216447"/>
                </a:lnTo>
                <a:lnTo>
                  <a:pt x="284443" y="243900"/>
                </a:lnTo>
                <a:lnTo>
                  <a:pt x="318389" y="250469"/>
                </a:lnTo>
                <a:lnTo>
                  <a:pt x="325552" y="250097"/>
                </a:lnTo>
                <a:lnTo>
                  <a:pt x="365074" y="232968"/>
                </a:lnTo>
                <a:lnTo>
                  <a:pt x="408953" y="232968"/>
                </a:lnTo>
                <a:lnTo>
                  <a:pt x="409016" y="208902"/>
                </a:lnTo>
                <a:lnTo>
                  <a:pt x="313156" y="208902"/>
                </a:lnTo>
                <a:lnTo>
                  <a:pt x="305549" y="206870"/>
                </a:lnTo>
                <a:lnTo>
                  <a:pt x="278923" y="174224"/>
                </a:lnTo>
                <a:lnTo>
                  <a:pt x="277495" y="161023"/>
                </a:lnTo>
                <a:lnTo>
                  <a:pt x="277852" y="154234"/>
                </a:lnTo>
                <a:lnTo>
                  <a:pt x="305549" y="114935"/>
                </a:lnTo>
                <a:lnTo>
                  <a:pt x="313156" y="112852"/>
                </a:lnTo>
                <a:lnTo>
                  <a:pt x="409016" y="112852"/>
                </a:lnTo>
                <a:lnTo>
                  <a:pt x="409016" y="88341"/>
                </a:lnTo>
                <a:lnTo>
                  <a:pt x="365074" y="88341"/>
                </a:lnTo>
                <a:lnTo>
                  <a:pt x="361670" y="85737"/>
                </a:lnTo>
                <a:lnTo>
                  <a:pt x="357881" y="83261"/>
                </a:lnTo>
                <a:lnTo>
                  <a:pt x="348665" y="78066"/>
                </a:lnTo>
                <a:lnTo>
                  <a:pt x="342912" y="75755"/>
                </a:lnTo>
                <a:lnTo>
                  <a:pt x="330479" y="72440"/>
                </a:lnTo>
                <a:lnTo>
                  <a:pt x="324078" y="71589"/>
                </a:lnTo>
                <a:close/>
              </a:path>
              <a:path w="746759" h="317500">
                <a:moveTo>
                  <a:pt x="409016" y="112852"/>
                </a:moveTo>
                <a:lnTo>
                  <a:pt x="330504" y="112852"/>
                </a:lnTo>
                <a:lnTo>
                  <a:pt x="338188" y="114884"/>
                </a:lnTo>
                <a:lnTo>
                  <a:pt x="344779" y="118948"/>
                </a:lnTo>
                <a:lnTo>
                  <a:pt x="365904" y="154103"/>
                </a:lnTo>
                <a:lnTo>
                  <a:pt x="366268" y="161023"/>
                </a:lnTo>
                <a:lnTo>
                  <a:pt x="365913" y="167943"/>
                </a:lnTo>
                <a:lnTo>
                  <a:pt x="338239" y="206870"/>
                </a:lnTo>
                <a:lnTo>
                  <a:pt x="330504" y="208902"/>
                </a:lnTo>
                <a:lnTo>
                  <a:pt x="409016" y="208902"/>
                </a:lnTo>
                <a:lnTo>
                  <a:pt x="409016" y="112852"/>
                </a:lnTo>
                <a:close/>
              </a:path>
              <a:path w="746759" h="317500">
                <a:moveTo>
                  <a:pt x="409016" y="74942"/>
                </a:moveTo>
                <a:lnTo>
                  <a:pt x="365074" y="74942"/>
                </a:lnTo>
                <a:lnTo>
                  <a:pt x="365074" y="88341"/>
                </a:lnTo>
                <a:lnTo>
                  <a:pt x="409016" y="88341"/>
                </a:lnTo>
                <a:lnTo>
                  <a:pt x="409016" y="74942"/>
                </a:lnTo>
                <a:close/>
              </a:path>
              <a:path w="746759" h="317500">
                <a:moveTo>
                  <a:pt x="484263" y="74942"/>
                </a:moveTo>
                <a:lnTo>
                  <a:pt x="440245" y="74942"/>
                </a:lnTo>
                <a:lnTo>
                  <a:pt x="440245" y="247421"/>
                </a:lnTo>
                <a:lnTo>
                  <a:pt x="484263" y="247421"/>
                </a:lnTo>
                <a:lnTo>
                  <a:pt x="484263" y="139915"/>
                </a:lnTo>
                <a:lnTo>
                  <a:pt x="485127" y="135877"/>
                </a:lnTo>
                <a:lnTo>
                  <a:pt x="514667" y="112852"/>
                </a:lnTo>
                <a:lnTo>
                  <a:pt x="520166" y="112852"/>
                </a:lnTo>
                <a:lnTo>
                  <a:pt x="526605" y="112458"/>
                </a:lnTo>
                <a:lnTo>
                  <a:pt x="587634" y="112458"/>
                </a:lnTo>
                <a:lnTo>
                  <a:pt x="584695" y="104013"/>
                </a:lnTo>
                <a:lnTo>
                  <a:pt x="580873" y="96414"/>
                </a:lnTo>
                <a:lnTo>
                  <a:pt x="576168" y="89830"/>
                </a:lnTo>
                <a:lnTo>
                  <a:pt x="575910" y="89573"/>
                </a:lnTo>
                <a:lnTo>
                  <a:pt x="484263" y="89573"/>
                </a:lnTo>
                <a:lnTo>
                  <a:pt x="484263" y="74942"/>
                </a:lnTo>
                <a:close/>
              </a:path>
              <a:path w="746759" h="317500">
                <a:moveTo>
                  <a:pt x="587634" y="112458"/>
                </a:moveTo>
                <a:lnTo>
                  <a:pt x="526605" y="112458"/>
                </a:lnTo>
                <a:lnTo>
                  <a:pt x="531761" y="113322"/>
                </a:lnTo>
                <a:lnTo>
                  <a:pt x="535635" y="115455"/>
                </a:lnTo>
                <a:lnTo>
                  <a:pt x="539496" y="117538"/>
                </a:lnTo>
                <a:lnTo>
                  <a:pt x="542417" y="121056"/>
                </a:lnTo>
                <a:lnTo>
                  <a:pt x="544410" y="126009"/>
                </a:lnTo>
                <a:lnTo>
                  <a:pt x="546442" y="130924"/>
                </a:lnTo>
                <a:lnTo>
                  <a:pt x="547446" y="137515"/>
                </a:lnTo>
                <a:lnTo>
                  <a:pt x="547446" y="247421"/>
                </a:lnTo>
                <a:lnTo>
                  <a:pt x="591464" y="247421"/>
                </a:lnTo>
                <a:lnTo>
                  <a:pt x="591464" y="143637"/>
                </a:lnTo>
                <a:lnTo>
                  <a:pt x="591042" y="132345"/>
                </a:lnTo>
                <a:lnTo>
                  <a:pt x="589775" y="121977"/>
                </a:lnTo>
                <a:lnTo>
                  <a:pt x="587634" y="112458"/>
                </a:lnTo>
                <a:close/>
              </a:path>
              <a:path w="746759" h="317500">
                <a:moveTo>
                  <a:pt x="530275" y="71589"/>
                </a:moveTo>
                <a:lnTo>
                  <a:pt x="489737" y="84848"/>
                </a:lnTo>
                <a:lnTo>
                  <a:pt x="484263" y="89573"/>
                </a:lnTo>
                <a:lnTo>
                  <a:pt x="575910" y="89573"/>
                </a:lnTo>
                <a:lnTo>
                  <a:pt x="539891" y="72097"/>
                </a:lnTo>
                <a:lnTo>
                  <a:pt x="530275" y="71589"/>
                </a:lnTo>
                <a:close/>
              </a:path>
              <a:path w="746759" h="317500">
                <a:moveTo>
                  <a:pt x="640080" y="189204"/>
                </a:moveTo>
                <a:lnTo>
                  <a:pt x="609307" y="215519"/>
                </a:lnTo>
                <a:lnTo>
                  <a:pt x="617119" y="224663"/>
                </a:lnTo>
                <a:lnTo>
                  <a:pt x="625165" y="232251"/>
                </a:lnTo>
                <a:lnTo>
                  <a:pt x="660569" y="248573"/>
                </a:lnTo>
                <a:lnTo>
                  <a:pt x="681050" y="250469"/>
                </a:lnTo>
                <a:lnTo>
                  <a:pt x="689627" y="250050"/>
                </a:lnTo>
                <a:lnTo>
                  <a:pt x="726101" y="235615"/>
                </a:lnTo>
                <a:lnTo>
                  <a:pt x="742812" y="211950"/>
                </a:lnTo>
                <a:lnTo>
                  <a:pt x="675525" y="211950"/>
                </a:lnTo>
                <a:lnTo>
                  <a:pt x="668185" y="210566"/>
                </a:lnTo>
                <a:lnTo>
                  <a:pt x="661797" y="207784"/>
                </a:lnTo>
                <a:lnTo>
                  <a:pt x="656874" y="205065"/>
                </a:lnTo>
                <a:lnTo>
                  <a:pt x="651614" y="201061"/>
                </a:lnTo>
                <a:lnTo>
                  <a:pt x="646016" y="195774"/>
                </a:lnTo>
                <a:lnTo>
                  <a:pt x="640080" y="189204"/>
                </a:lnTo>
                <a:close/>
              </a:path>
              <a:path w="746759" h="317500">
                <a:moveTo>
                  <a:pt x="687273" y="71589"/>
                </a:moveTo>
                <a:lnTo>
                  <a:pt x="670623" y="71589"/>
                </a:lnTo>
                <a:lnTo>
                  <a:pt x="662495" y="72834"/>
                </a:lnTo>
                <a:lnTo>
                  <a:pt x="628713" y="90678"/>
                </a:lnTo>
                <a:lnTo>
                  <a:pt x="615686" y="130378"/>
                </a:lnTo>
                <a:lnTo>
                  <a:pt x="616461" y="135750"/>
                </a:lnTo>
                <a:lnTo>
                  <a:pt x="644994" y="170167"/>
                </a:lnTo>
                <a:lnTo>
                  <a:pt x="682117" y="182892"/>
                </a:lnTo>
                <a:lnTo>
                  <a:pt x="687438" y="184594"/>
                </a:lnTo>
                <a:lnTo>
                  <a:pt x="691464" y="186232"/>
                </a:lnTo>
                <a:lnTo>
                  <a:pt x="695528" y="187820"/>
                </a:lnTo>
                <a:lnTo>
                  <a:pt x="698271" y="189103"/>
                </a:lnTo>
                <a:lnTo>
                  <a:pt x="699706" y="190106"/>
                </a:lnTo>
                <a:lnTo>
                  <a:pt x="701941" y="191935"/>
                </a:lnTo>
                <a:lnTo>
                  <a:pt x="703059" y="194513"/>
                </a:lnTo>
                <a:lnTo>
                  <a:pt x="703059" y="199910"/>
                </a:lnTo>
                <a:lnTo>
                  <a:pt x="702640" y="201790"/>
                </a:lnTo>
                <a:lnTo>
                  <a:pt x="701789" y="203479"/>
                </a:lnTo>
                <a:lnTo>
                  <a:pt x="701001" y="205117"/>
                </a:lnTo>
                <a:lnTo>
                  <a:pt x="686828" y="211950"/>
                </a:lnTo>
                <a:lnTo>
                  <a:pt x="742812" y="211950"/>
                </a:lnTo>
                <a:lnTo>
                  <a:pt x="742999" y="211491"/>
                </a:lnTo>
                <a:lnTo>
                  <a:pt x="744657" y="204272"/>
                </a:lnTo>
                <a:lnTo>
                  <a:pt x="745210" y="196634"/>
                </a:lnTo>
                <a:lnTo>
                  <a:pt x="745120" y="189103"/>
                </a:lnTo>
                <a:lnTo>
                  <a:pt x="744245" y="183286"/>
                </a:lnTo>
                <a:lnTo>
                  <a:pt x="742315" y="177380"/>
                </a:lnTo>
                <a:lnTo>
                  <a:pt x="740422" y="171437"/>
                </a:lnTo>
                <a:lnTo>
                  <a:pt x="737108" y="166204"/>
                </a:lnTo>
                <a:lnTo>
                  <a:pt x="732345" y="161696"/>
                </a:lnTo>
                <a:lnTo>
                  <a:pt x="728091" y="157137"/>
                </a:lnTo>
                <a:lnTo>
                  <a:pt x="688632" y="140512"/>
                </a:lnTo>
                <a:lnTo>
                  <a:pt x="681990" y="138976"/>
                </a:lnTo>
                <a:lnTo>
                  <a:pt x="676643" y="137388"/>
                </a:lnTo>
                <a:lnTo>
                  <a:pt x="659638" y="122745"/>
                </a:lnTo>
                <a:lnTo>
                  <a:pt x="659638" y="120815"/>
                </a:lnTo>
                <a:lnTo>
                  <a:pt x="676986" y="110109"/>
                </a:lnTo>
                <a:lnTo>
                  <a:pt x="740508" y="110109"/>
                </a:lnTo>
                <a:lnTo>
                  <a:pt x="746328" y="103708"/>
                </a:lnTo>
                <a:lnTo>
                  <a:pt x="711263" y="77000"/>
                </a:lnTo>
                <a:lnTo>
                  <a:pt x="695299" y="72682"/>
                </a:lnTo>
                <a:lnTo>
                  <a:pt x="687273" y="71589"/>
                </a:lnTo>
                <a:close/>
              </a:path>
              <a:path w="746759" h="317500">
                <a:moveTo>
                  <a:pt x="740508" y="110109"/>
                </a:moveTo>
                <a:lnTo>
                  <a:pt x="683882" y="110109"/>
                </a:lnTo>
                <a:lnTo>
                  <a:pt x="687489" y="110820"/>
                </a:lnTo>
                <a:lnTo>
                  <a:pt x="695718" y="113652"/>
                </a:lnTo>
                <a:lnTo>
                  <a:pt x="699833" y="115684"/>
                </a:lnTo>
                <a:lnTo>
                  <a:pt x="708113" y="121031"/>
                </a:lnTo>
                <a:lnTo>
                  <a:pt x="713536" y="125717"/>
                </a:lnTo>
                <a:lnTo>
                  <a:pt x="720229" y="132410"/>
                </a:lnTo>
                <a:lnTo>
                  <a:pt x="740508" y="110109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55711" y="2647511"/>
            <a:ext cx="7234555" cy="221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  <a:tabLst>
                <a:tab pos="6384925" algn="l"/>
              </a:tabLst>
            </a:pPr>
            <a:r>
              <a:rPr sz="2400" spc="-80" dirty="0">
                <a:solidFill>
                  <a:srgbClr val="254832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foundation</a:t>
            </a:r>
            <a:r>
              <a:rPr sz="2400" spc="-15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of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	</a:t>
            </a:r>
            <a:r>
              <a:rPr sz="2400" spc="-50" dirty="0">
                <a:solidFill>
                  <a:srgbClr val="254832"/>
                </a:solidFill>
                <a:latin typeface="Verdana"/>
                <a:cs typeface="Verdana"/>
              </a:rPr>
              <a:t>lies</a:t>
            </a:r>
            <a:r>
              <a:rPr sz="2400" spc="-17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in</a:t>
            </a:r>
            <a:endParaRPr sz="2400">
              <a:latin typeface="Verdana"/>
              <a:cs typeface="Verdana"/>
            </a:endParaRPr>
          </a:p>
          <a:p>
            <a:pPr marL="2464435">
              <a:lnSpc>
                <a:spcPts val="2850"/>
              </a:lnSpc>
              <a:tabLst>
                <a:tab pos="5675630" algn="l"/>
              </a:tabLst>
            </a:pP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and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	</a:t>
            </a:r>
            <a:r>
              <a:rPr sz="2400" spc="-335" dirty="0">
                <a:solidFill>
                  <a:srgbClr val="254832"/>
                </a:solidFill>
                <a:latin typeface="Verdana"/>
                <a:cs typeface="Verdana"/>
              </a:rPr>
              <a:t>.</a:t>
            </a:r>
            <a:r>
              <a:rPr sz="2400" spc="-17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By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45" dirty="0">
                <a:solidFill>
                  <a:srgbClr val="254832"/>
                </a:solidFill>
                <a:latin typeface="Verdana"/>
                <a:cs typeface="Verdana"/>
              </a:rPr>
              <a:t>utilizing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advanced</a:t>
            </a:r>
            <a:r>
              <a:rPr sz="2400" spc="-15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54832"/>
                </a:solidFill>
                <a:latin typeface="Verdana"/>
                <a:cs typeface="Verdana"/>
              </a:rPr>
              <a:t>algorithms,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54832"/>
                </a:solidFill>
                <a:latin typeface="Verdana"/>
                <a:cs typeface="Verdana"/>
              </a:rPr>
              <a:t>we</a:t>
            </a:r>
            <a:r>
              <a:rPr sz="2400" spc="-15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can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54832"/>
                </a:solidFill>
                <a:latin typeface="Verdana"/>
                <a:cs typeface="Verdana"/>
              </a:rPr>
              <a:t>train</a:t>
            </a:r>
            <a:endParaRPr sz="2400">
              <a:latin typeface="Verdana"/>
              <a:cs typeface="Verdana"/>
            </a:endParaRPr>
          </a:p>
          <a:p>
            <a:pPr marL="12700" marR="307340">
              <a:lnSpc>
                <a:spcPts val="2850"/>
              </a:lnSpc>
              <a:spcBef>
                <a:spcPts val="165"/>
              </a:spcBef>
              <a:tabLst>
                <a:tab pos="2366645" algn="l"/>
              </a:tabLst>
            </a:pPr>
            <a:r>
              <a:rPr sz="2400" spc="-60" dirty="0">
                <a:solidFill>
                  <a:srgbClr val="254832"/>
                </a:solidFill>
                <a:latin typeface="Verdana"/>
                <a:cs typeface="Verdana"/>
              </a:rPr>
              <a:t>models</a:t>
            </a:r>
            <a:r>
              <a:rPr sz="2400" spc="-16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54832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accurately</a:t>
            </a:r>
            <a:r>
              <a:rPr sz="2400" spc="-16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54832"/>
                </a:solidFill>
                <a:latin typeface="Verdana"/>
                <a:cs typeface="Verdana"/>
              </a:rPr>
              <a:t>recognize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54832"/>
                </a:solidFill>
                <a:latin typeface="Verdana"/>
                <a:cs typeface="Verdana"/>
              </a:rPr>
              <a:t>interpret</a:t>
            </a:r>
            <a:r>
              <a:rPr sz="2400" spc="-16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254832"/>
                </a:solidFill>
                <a:latin typeface="Verdana"/>
                <a:cs typeface="Verdana"/>
              </a:rPr>
              <a:t>a </a:t>
            </a:r>
            <a:r>
              <a:rPr sz="2400" spc="-30" dirty="0">
                <a:solidFill>
                  <a:srgbClr val="254832"/>
                </a:solidFill>
                <a:latin typeface="Verdana"/>
                <a:cs typeface="Verdana"/>
              </a:rPr>
              <a:t>variety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54832"/>
                </a:solidFill>
                <a:latin typeface="Verdana"/>
                <a:cs typeface="Verdana"/>
              </a:rPr>
              <a:t>of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	and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254832"/>
                </a:solidFill>
                <a:latin typeface="Verdana"/>
                <a:cs typeface="Verdana"/>
              </a:rPr>
              <a:t>movements,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54832"/>
                </a:solidFill>
                <a:latin typeface="Verdana"/>
                <a:cs typeface="Verdana"/>
              </a:rPr>
              <a:t>making </a:t>
            </a:r>
            <a:r>
              <a:rPr sz="2400" spc="-40" dirty="0">
                <a:solidFill>
                  <a:srgbClr val="254832"/>
                </a:solidFill>
                <a:latin typeface="Verdana"/>
                <a:cs typeface="Verdana"/>
              </a:rPr>
              <a:t>communication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254832"/>
                </a:solidFill>
                <a:latin typeface="Verdana"/>
                <a:cs typeface="Verdana"/>
              </a:rPr>
              <a:t>more</a:t>
            </a:r>
            <a:r>
              <a:rPr sz="2400" spc="-16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54832"/>
                </a:solidFill>
                <a:latin typeface="Verdana"/>
                <a:cs typeface="Verdana"/>
              </a:rPr>
              <a:t>accessible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54832"/>
                </a:solidFill>
                <a:latin typeface="Verdana"/>
                <a:cs typeface="Verdana"/>
              </a:rPr>
              <a:t>for</a:t>
            </a:r>
            <a:r>
              <a:rPr sz="240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54832"/>
                </a:solidFill>
                <a:latin typeface="Verdana"/>
                <a:cs typeface="Verdana"/>
              </a:rPr>
              <a:t>everyone.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250" y="6469327"/>
            <a:ext cx="10477499" cy="38176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6348" y="2478341"/>
            <a:ext cx="3222117" cy="28766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86766" y="2478341"/>
            <a:ext cx="1363980" cy="288290"/>
          </a:xfrm>
          <a:custGeom>
            <a:avLst/>
            <a:gdLst/>
            <a:ahLst/>
            <a:cxnLst/>
            <a:rect l="l" t="t" r="r" b="b"/>
            <a:pathLst>
              <a:path w="1363980" h="288289">
                <a:moveTo>
                  <a:pt x="242697" y="64871"/>
                </a:moveTo>
                <a:lnTo>
                  <a:pt x="234569" y="64871"/>
                </a:lnTo>
                <a:lnTo>
                  <a:pt x="224520" y="65528"/>
                </a:lnTo>
                <a:lnTo>
                  <a:pt x="189301" y="81099"/>
                </a:lnTo>
                <a:lnTo>
                  <a:pt x="166701" y="113596"/>
                </a:lnTo>
                <a:lnTo>
                  <a:pt x="161290" y="145656"/>
                </a:lnTo>
                <a:lnTo>
                  <a:pt x="161883" y="156824"/>
                </a:lnTo>
                <a:lnTo>
                  <a:pt x="175857" y="195640"/>
                </a:lnTo>
                <a:lnTo>
                  <a:pt x="204579" y="220859"/>
                </a:lnTo>
                <a:lnTo>
                  <a:pt x="232029" y="226961"/>
                </a:lnTo>
                <a:lnTo>
                  <a:pt x="239649" y="226961"/>
                </a:lnTo>
                <a:lnTo>
                  <a:pt x="275590" y="211734"/>
                </a:lnTo>
                <a:lnTo>
                  <a:pt x="276860" y="210667"/>
                </a:lnTo>
                <a:lnTo>
                  <a:pt x="316992" y="210667"/>
                </a:lnTo>
                <a:lnTo>
                  <a:pt x="316992" y="189306"/>
                </a:lnTo>
                <a:lnTo>
                  <a:pt x="232156" y="189306"/>
                </a:lnTo>
                <a:lnTo>
                  <a:pt x="225679" y="187490"/>
                </a:lnTo>
                <a:lnTo>
                  <a:pt x="214503" y="180162"/>
                </a:lnTo>
                <a:lnTo>
                  <a:pt x="209931" y="175044"/>
                </a:lnTo>
                <a:lnTo>
                  <a:pt x="203327" y="161937"/>
                </a:lnTo>
                <a:lnTo>
                  <a:pt x="201676" y="154317"/>
                </a:lnTo>
                <a:lnTo>
                  <a:pt x="201676" y="137210"/>
                </a:lnTo>
                <a:lnTo>
                  <a:pt x="225679" y="104355"/>
                </a:lnTo>
                <a:lnTo>
                  <a:pt x="232156" y="102539"/>
                </a:lnTo>
                <a:lnTo>
                  <a:pt x="316992" y="102539"/>
                </a:lnTo>
                <a:lnTo>
                  <a:pt x="316992" y="80035"/>
                </a:lnTo>
                <a:lnTo>
                  <a:pt x="276860" y="80035"/>
                </a:lnTo>
                <a:lnTo>
                  <a:pt x="270129" y="74345"/>
                </a:lnTo>
                <a:lnTo>
                  <a:pt x="264160" y="70942"/>
                </a:lnTo>
                <a:lnTo>
                  <a:pt x="250317" y="66090"/>
                </a:lnTo>
                <a:lnTo>
                  <a:pt x="242697" y="64871"/>
                </a:lnTo>
                <a:close/>
              </a:path>
              <a:path w="1363980" h="288289">
                <a:moveTo>
                  <a:pt x="43053" y="67906"/>
                </a:moveTo>
                <a:lnTo>
                  <a:pt x="0" y="67906"/>
                </a:lnTo>
                <a:lnTo>
                  <a:pt x="66040" y="224205"/>
                </a:lnTo>
                <a:lnTo>
                  <a:pt x="93980" y="224205"/>
                </a:lnTo>
                <a:lnTo>
                  <a:pt x="121531" y="162102"/>
                </a:lnTo>
                <a:lnTo>
                  <a:pt x="81407" y="162102"/>
                </a:lnTo>
                <a:lnTo>
                  <a:pt x="43053" y="67906"/>
                </a:lnTo>
                <a:close/>
              </a:path>
              <a:path w="1363980" h="288289">
                <a:moveTo>
                  <a:pt x="316992" y="210667"/>
                </a:moveTo>
                <a:lnTo>
                  <a:pt x="276860" y="210667"/>
                </a:lnTo>
                <a:lnTo>
                  <a:pt x="276860" y="224205"/>
                </a:lnTo>
                <a:lnTo>
                  <a:pt x="316992" y="224205"/>
                </a:lnTo>
                <a:lnTo>
                  <a:pt x="316992" y="210667"/>
                </a:lnTo>
                <a:close/>
              </a:path>
              <a:path w="1363980" h="288289">
                <a:moveTo>
                  <a:pt x="316992" y="102539"/>
                </a:moveTo>
                <a:lnTo>
                  <a:pt x="247015" y="102539"/>
                </a:lnTo>
                <a:lnTo>
                  <a:pt x="253619" y="104355"/>
                </a:lnTo>
                <a:lnTo>
                  <a:pt x="265049" y="111633"/>
                </a:lnTo>
                <a:lnTo>
                  <a:pt x="269621" y="116713"/>
                </a:lnTo>
                <a:lnTo>
                  <a:pt x="276225" y="129730"/>
                </a:lnTo>
                <a:lnTo>
                  <a:pt x="278003" y="137210"/>
                </a:lnTo>
                <a:lnTo>
                  <a:pt x="278003" y="154317"/>
                </a:lnTo>
                <a:lnTo>
                  <a:pt x="253619" y="187490"/>
                </a:lnTo>
                <a:lnTo>
                  <a:pt x="247015" y="189306"/>
                </a:lnTo>
                <a:lnTo>
                  <a:pt x="316992" y="189306"/>
                </a:lnTo>
                <a:lnTo>
                  <a:pt x="316992" y="102539"/>
                </a:lnTo>
                <a:close/>
              </a:path>
              <a:path w="1363980" h="288289">
                <a:moveTo>
                  <a:pt x="163322" y="67906"/>
                </a:moveTo>
                <a:lnTo>
                  <a:pt x="121539" y="67906"/>
                </a:lnTo>
                <a:lnTo>
                  <a:pt x="81407" y="162102"/>
                </a:lnTo>
                <a:lnTo>
                  <a:pt x="121531" y="162102"/>
                </a:lnTo>
                <a:lnTo>
                  <a:pt x="163322" y="67906"/>
                </a:lnTo>
                <a:close/>
              </a:path>
              <a:path w="1363980" h="288289">
                <a:moveTo>
                  <a:pt x="316992" y="67906"/>
                </a:moveTo>
                <a:lnTo>
                  <a:pt x="276860" y="67906"/>
                </a:lnTo>
                <a:lnTo>
                  <a:pt x="276860" y="80035"/>
                </a:lnTo>
                <a:lnTo>
                  <a:pt x="316992" y="80035"/>
                </a:lnTo>
                <a:lnTo>
                  <a:pt x="316992" y="67906"/>
                </a:lnTo>
                <a:close/>
              </a:path>
              <a:path w="1363980" h="288289">
                <a:moveTo>
                  <a:pt x="385445" y="67906"/>
                </a:moveTo>
                <a:lnTo>
                  <a:pt x="345313" y="67906"/>
                </a:lnTo>
                <a:lnTo>
                  <a:pt x="345313" y="224205"/>
                </a:lnTo>
                <a:lnTo>
                  <a:pt x="385445" y="224205"/>
                </a:lnTo>
                <a:lnTo>
                  <a:pt x="385445" y="133908"/>
                </a:lnTo>
                <a:lnTo>
                  <a:pt x="386334" y="129755"/>
                </a:lnTo>
                <a:lnTo>
                  <a:pt x="387985" y="125984"/>
                </a:lnTo>
                <a:lnTo>
                  <a:pt x="389763" y="122161"/>
                </a:lnTo>
                <a:lnTo>
                  <a:pt x="392049" y="118821"/>
                </a:lnTo>
                <a:lnTo>
                  <a:pt x="394970" y="115938"/>
                </a:lnTo>
                <a:lnTo>
                  <a:pt x="397891" y="113017"/>
                </a:lnTo>
                <a:lnTo>
                  <a:pt x="401193" y="110756"/>
                </a:lnTo>
                <a:lnTo>
                  <a:pt x="405003" y="109143"/>
                </a:lnTo>
                <a:lnTo>
                  <a:pt x="408686" y="107480"/>
                </a:lnTo>
                <a:lnTo>
                  <a:pt x="412750" y="106641"/>
                </a:lnTo>
                <a:lnTo>
                  <a:pt x="437426" y="106641"/>
                </a:lnTo>
                <a:lnTo>
                  <a:pt x="442765" y="84620"/>
                </a:lnTo>
                <a:lnTo>
                  <a:pt x="383540" y="84620"/>
                </a:lnTo>
                <a:lnTo>
                  <a:pt x="385445" y="67906"/>
                </a:lnTo>
                <a:close/>
              </a:path>
              <a:path w="1363980" h="288289">
                <a:moveTo>
                  <a:pt x="437426" y="106641"/>
                </a:moveTo>
                <a:lnTo>
                  <a:pt x="419100" y="106641"/>
                </a:lnTo>
                <a:lnTo>
                  <a:pt x="421259" y="106934"/>
                </a:lnTo>
                <a:lnTo>
                  <a:pt x="423545" y="107518"/>
                </a:lnTo>
                <a:lnTo>
                  <a:pt x="425958" y="108064"/>
                </a:lnTo>
                <a:lnTo>
                  <a:pt x="430022" y="109562"/>
                </a:lnTo>
                <a:lnTo>
                  <a:pt x="436118" y="112039"/>
                </a:lnTo>
                <a:lnTo>
                  <a:pt x="437426" y="106641"/>
                </a:lnTo>
                <a:close/>
              </a:path>
              <a:path w="1363980" h="288289">
                <a:moveTo>
                  <a:pt x="427355" y="64871"/>
                </a:moveTo>
                <a:lnTo>
                  <a:pt x="416052" y="64871"/>
                </a:lnTo>
                <a:lnTo>
                  <a:pt x="408686" y="66713"/>
                </a:lnTo>
                <a:lnTo>
                  <a:pt x="394843" y="73926"/>
                </a:lnTo>
                <a:lnTo>
                  <a:pt x="388747" y="78663"/>
                </a:lnTo>
                <a:lnTo>
                  <a:pt x="383540" y="84620"/>
                </a:lnTo>
                <a:lnTo>
                  <a:pt x="442765" y="84620"/>
                </a:lnTo>
                <a:lnTo>
                  <a:pt x="446278" y="70129"/>
                </a:lnTo>
                <a:lnTo>
                  <a:pt x="441325" y="67843"/>
                </a:lnTo>
                <a:lnTo>
                  <a:pt x="437261" y="66408"/>
                </a:lnTo>
                <a:lnTo>
                  <a:pt x="433959" y="65824"/>
                </a:lnTo>
                <a:lnTo>
                  <a:pt x="430657" y="65189"/>
                </a:lnTo>
                <a:lnTo>
                  <a:pt x="427355" y="64871"/>
                </a:lnTo>
                <a:close/>
              </a:path>
              <a:path w="1363980" h="288289">
                <a:moveTo>
                  <a:pt x="488315" y="0"/>
                </a:moveTo>
                <a:lnTo>
                  <a:pt x="473202" y="0"/>
                </a:lnTo>
                <a:lnTo>
                  <a:pt x="467233" y="2209"/>
                </a:lnTo>
                <a:lnTo>
                  <a:pt x="462661" y="6604"/>
                </a:lnTo>
                <a:lnTo>
                  <a:pt x="458216" y="11010"/>
                </a:lnTo>
                <a:lnTo>
                  <a:pt x="455930" y="16687"/>
                </a:lnTo>
                <a:lnTo>
                  <a:pt x="455930" y="31013"/>
                </a:lnTo>
                <a:lnTo>
                  <a:pt x="458216" y="36804"/>
                </a:lnTo>
                <a:lnTo>
                  <a:pt x="462661" y="41033"/>
                </a:lnTo>
                <a:lnTo>
                  <a:pt x="467106" y="45212"/>
                </a:lnTo>
                <a:lnTo>
                  <a:pt x="473075" y="47294"/>
                </a:lnTo>
                <a:lnTo>
                  <a:pt x="488061" y="47294"/>
                </a:lnTo>
                <a:lnTo>
                  <a:pt x="494030" y="45097"/>
                </a:lnTo>
                <a:lnTo>
                  <a:pt x="503174" y="36296"/>
                </a:lnTo>
                <a:lnTo>
                  <a:pt x="505460" y="30607"/>
                </a:lnTo>
                <a:lnTo>
                  <a:pt x="505460" y="16281"/>
                </a:lnTo>
                <a:lnTo>
                  <a:pt x="503301" y="10502"/>
                </a:lnTo>
                <a:lnTo>
                  <a:pt x="498856" y="6337"/>
                </a:lnTo>
                <a:lnTo>
                  <a:pt x="494411" y="2108"/>
                </a:lnTo>
                <a:lnTo>
                  <a:pt x="488315" y="0"/>
                </a:lnTo>
                <a:close/>
              </a:path>
              <a:path w="1363980" h="288289">
                <a:moveTo>
                  <a:pt x="501015" y="67906"/>
                </a:moveTo>
                <a:lnTo>
                  <a:pt x="461264" y="67906"/>
                </a:lnTo>
                <a:lnTo>
                  <a:pt x="461264" y="224205"/>
                </a:lnTo>
                <a:lnTo>
                  <a:pt x="501015" y="224205"/>
                </a:lnTo>
                <a:lnTo>
                  <a:pt x="501015" y="67906"/>
                </a:lnTo>
                <a:close/>
              </a:path>
              <a:path w="1363980" h="288289">
                <a:moveTo>
                  <a:pt x="605282" y="64871"/>
                </a:moveTo>
                <a:lnTo>
                  <a:pt x="597154" y="64871"/>
                </a:lnTo>
                <a:lnTo>
                  <a:pt x="587105" y="65528"/>
                </a:lnTo>
                <a:lnTo>
                  <a:pt x="551886" y="81099"/>
                </a:lnTo>
                <a:lnTo>
                  <a:pt x="529286" y="113596"/>
                </a:lnTo>
                <a:lnTo>
                  <a:pt x="523875" y="145656"/>
                </a:lnTo>
                <a:lnTo>
                  <a:pt x="524450" y="156824"/>
                </a:lnTo>
                <a:lnTo>
                  <a:pt x="538440" y="195640"/>
                </a:lnTo>
                <a:lnTo>
                  <a:pt x="567110" y="220859"/>
                </a:lnTo>
                <a:lnTo>
                  <a:pt x="594614" y="226961"/>
                </a:lnTo>
                <a:lnTo>
                  <a:pt x="602234" y="226961"/>
                </a:lnTo>
                <a:lnTo>
                  <a:pt x="638175" y="211734"/>
                </a:lnTo>
                <a:lnTo>
                  <a:pt x="639445" y="210667"/>
                </a:lnTo>
                <a:lnTo>
                  <a:pt x="679577" y="210667"/>
                </a:lnTo>
                <a:lnTo>
                  <a:pt x="679577" y="189306"/>
                </a:lnTo>
                <a:lnTo>
                  <a:pt x="594741" y="189306"/>
                </a:lnTo>
                <a:lnTo>
                  <a:pt x="588264" y="187490"/>
                </a:lnTo>
                <a:lnTo>
                  <a:pt x="577088" y="180162"/>
                </a:lnTo>
                <a:lnTo>
                  <a:pt x="572516" y="175044"/>
                </a:lnTo>
                <a:lnTo>
                  <a:pt x="565912" y="161937"/>
                </a:lnTo>
                <a:lnTo>
                  <a:pt x="564261" y="154317"/>
                </a:lnTo>
                <a:lnTo>
                  <a:pt x="564261" y="137210"/>
                </a:lnTo>
                <a:lnTo>
                  <a:pt x="588264" y="104355"/>
                </a:lnTo>
                <a:lnTo>
                  <a:pt x="594741" y="102539"/>
                </a:lnTo>
                <a:lnTo>
                  <a:pt x="679577" y="102539"/>
                </a:lnTo>
                <a:lnTo>
                  <a:pt x="679577" y="80035"/>
                </a:lnTo>
                <a:lnTo>
                  <a:pt x="639445" y="80035"/>
                </a:lnTo>
                <a:lnTo>
                  <a:pt x="632714" y="74345"/>
                </a:lnTo>
                <a:lnTo>
                  <a:pt x="626745" y="70942"/>
                </a:lnTo>
                <a:lnTo>
                  <a:pt x="612902" y="66090"/>
                </a:lnTo>
                <a:lnTo>
                  <a:pt x="605282" y="64871"/>
                </a:lnTo>
                <a:close/>
              </a:path>
              <a:path w="1363980" h="288289">
                <a:moveTo>
                  <a:pt x="679577" y="210667"/>
                </a:moveTo>
                <a:lnTo>
                  <a:pt x="639445" y="210667"/>
                </a:lnTo>
                <a:lnTo>
                  <a:pt x="639445" y="224205"/>
                </a:lnTo>
                <a:lnTo>
                  <a:pt x="679577" y="224205"/>
                </a:lnTo>
                <a:lnTo>
                  <a:pt x="679577" y="210667"/>
                </a:lnTo>
                <a:close/>
              </a:path>
              <a:path w="1363980" h="288289">
                <a:moveTo>
                  <a:pt x="679577" y="102539"/>
                </a:moveTo>
                <a:lnTo>
                  <a:pt x="609600" y="102539"/>
                </a:lnTo>
                <a:lnTo>
                  <a:pt x="616204" y="104355"/>
                </a:lnTo>
                <a:lnTo>
                  <a:pt x="627634" y="111633"/>
                </a:lnTo>
                <a:lnTo>
                  <a:pt x="632206" y="116713"/>
                </a:lnTo>
                <a:lnTo>
                  <a:pt x="638810" y="129730"/>
                </a:lnTo>
                <a:lnTo>
                  <a:pt x="640461" y="137210"/>
                </a:lnTo>
                <a:lnTo>
                  <a:pt x="640461" y="154317"/>
                </a:lnTo>
                <a:lnTo>
                  <a:pt x="616204" y="187490"/>
                </a:lnTo>
                <a:lnTo>
                  <a:pt x="609600" y="189306"/>
                </a:lnTo>
                <a:lnTo>
                  <a:pt x="679577" y="189306"/>
                </a:lnTo>
                <a:lnTo>
                  <a:pt x="679577" y="102539"/>
                </a:lnTo>
                <a:close/>
              </a:path>
              <a:path w="1363980" h="288289">
                <a:moveTo>
                  <a:pt x="679577" y="67906"/>
                </a:moveTo>
                <a:lnTo>
                  <a:pt x="639445" y="67906"/>
                </a:lnTo>
                <a:lnTo>
                  <a:pt x="639445" y="80035"/>
                </a:lnTo>
                <a:lnTo>
                  <a:pt x="679577" y="80035"/>
                </a:lnTo>
                <a:lnTo>
                  <a:pt x="679577" y="67906"/>
                </a:lnTo>
                <a:close/>
              </a:path>
              <a:path w="1363980" h="288289">
                <a:moveTo>
                  <a:pt x="832174" y="212483"/>
                </a:moveTo>
                <a:lnTo>
                  <a:pt x="747776" y="212483"/>
                </a:lnTo>
                <a:lnTo>
                  <a:pt x="748792" y="213283"/>
                </a:lnTo>
                <a:lnTo>
                  <a:pt x="782828" y="226961"/>
                </a:lnTo>
                <a:lnTo>
                  <a:pt x="789686" y="226961"/>
                </a:lnTo>
                <a:lnTo>
                  <a:pt x="827024" y="216319"/>
                </a:lnTo>
                <a:lnTo>
                  <a:pt x="832174" y="212483"/>
                </a:lnTo>
                <a:close/>
              </a:path>
              <a:path w="1363980" h="288289">
                <a:moveTo>
                  <a:pt x="747776" y="8559"/>
                </a:moveTo>
                <a:lnTo>
                  <a:pt x="707898" y="8559"/>
                </a:lnTo>
                <a:lnTo>
                  <a:pt x="707898" y="223393"/>
                </a:lnTo>
                <a:lnTo>
                  <a:pt x="747776" y="223393"/>
                </a:lnTo>
                <a:lnTo>
                  <a:pt x="747776" y="212483"/>
                </a:lnTo>
                <a:lnTo>
                  <a:pt x="832174" y="212483"/>
                </a:lnTo>
                <a:lnTo>
                  <a:pt x="834858" y="210485"/>
                </a:lnTo>
                <a:lnTo>
                  <a:pt x="841787" y="203690"/>
                </a:lnTo>
                <a:lnTo>
                  <a:pt x="847812" y="195936"/>
                </a:lnTo>
                <a:lnTo>
                  <a:pt x="851551" y="189572"/>
                </a:lnTo>
                <a:lnTo>
                  <a:pt x="777494" y="189572"/>
                </a:lnTo>
                <a:lnTo>
                  <a:pt x="770890" y="187718"/>
                </a:lnTo>
                <a:lnTo>
                  <a:pt x="759460" y="180213"/>
                </a:lnTo>
                <a:lnTo>
                  <a:pt x="754888" y="175044"/>
                </a:lnTo>
                <a:lnTo>
                  <a:pt x="748030" y="161886"/>
                </a:lnTo>
                <a:lnTo>
                  <a:pt x="746379" y="154266"/>
                </a:lnTo>
                <a:lnTo>
                  <a:pt x="746390" y="137160"/>
                </a:lnTo>
                <a:lnTo>
                  <a:pt x="770890" y="104089"/>
                </a:lnTo>
                <a:lnTo>
                  <a:pt x="777494" y="102260"/>
                </a:lnTo>
                <a:lnTo>
                  <a:pt x="851544" y="102260"/>
                </a:lnTo>
                <a:lnTo>
                  <a:pt x="847484" y="95482"/>
                </a:lnTo>
                <a:lnTo>
                  <a:pt x="841422" y="87798"/>
                </a:lnTo>
                <a:lnTo>
                  <a:pt x="834479" y="81099"/>
                </a:lnTo>
                <a:lnTo>
                  <a:pt x="832844" y="79908"/>
                </a:lnTo>
                <a:lnTo>
                  <a:pt x="747776" y="79908"/>
                </a:lnTo>
                <a:lnTo>
                  <a:pt x="747776" y="8559"/>
                </a:lnTo>
                <a:close/>
              </a:path>
              <a:path w="1363980" h="288289">
                <a:moveTo>
                  <a:pt x="851544" y="102260"/>
                </a:moveTo>
                <a:lnTo>
                  <a:pt x="792607" y="102260"/>
                </a:lnTo>
                <a:lnTo>
                  <a:pt x="799211" y="104089"/>
                </a:lnTo>
                <a:lnTo>
                  <a:pt x="810641" y="111366"/>
                </a:lnTo>
                <a:lnTo>
                  <a:pt x="815213" y="116484"/>
                </a:lnTo>
                <a:lnTo>
                  <a:pt x="821825" y="129679"/>
                </a:lnTo>
                <a:lnTo>
                  <a:pt x="823468" y="137160"/>
                </a:lnTo>
                <a:lnTo>
                  <a:pt x="823468" y="154266"/>
                </a:lnTo>
                <a:lnTo>
                  <a:pt x="821817" y="161886"/>
                </a:lnTo>
                <a:lnTo>
                  <a:pt x="814959" y="175044"/>
                </a:lnTo>
                <a:lnTo>
                  <a:pt x="810387" y="180213"/>
                </a:lnTo>
                <a:lnTo>
                  <a:pt x="804545" y="183984"/>
                </a:lnTo>
                <a:lnTo>
                  <a:pt x="798957" y="187718"/>
                </a:lnTo>
                <a:lnTo>
                  <a:pt x="792353" y="189572"/>
                </a:lnTo>
                <a:lnTo>
                  <a:pt x="851551" y="189572"/>
                </a:lnTo>
                <a:lnTo>
                  <a:pt x="862330" y="145656"/>
                </a:lnTo>
                <a:lnTo>
                  <a:pt x="861714" y="134347"/>
                </a:lnTo>
                <a:lnTo>
                  <a:pt x="859885" y="123661"/>
                </a:lnTo>
                <a:lnTo>
                  <a:pt x="856865" y="113596"/>
                </a:lnTo>
                <a:lnTo>
                  <a:pt x="852639" y="104089"/>
                </a:lnTo>
                <a:lnTo>
                  <a:pt x="851544" y="102260"/>
                </a:lnTo>
                <a:close/>
              </a:path>
              <a:path w="1363980" h="288289">
                <a:moveTo>
                  <a:pt x="788924" y="64871"/>
                </a:moveTo>
                <a:lnTo>
                  <a:pt x="782447" y="64871"/>
                </a:lnTo>
                <a:lnTo>
                  <a:pt x="775970" y="65938"/>
                </a:lnTo>
                <a:lnTo>
                  <a:pt x="747776" y="79908"/>
                </a:lnTo>
                <a:lnTo>
                  <a:pt x="832844" y="79908"/>
                </a:lnTo>
                <a:lnTo>
                  <a:pt x="788924" y="64871"/>
                </a:lnTo>
                <a:close/>
              </a:path>
              <a:path w="1363980" h="288289">
                <a:moveTo>
                  <a:pt x="913511" y="0"/>
                </a:moveTo>
                <a:lnTo>
                  <a:pt x="898398" y="0"/>
                </a:lnTo>
                <a:lnTo>
                  <a:pt x="892429" y="2209"/>
                </a:lnTo>
                <a:lnTo>
                  <a:pt x="887857" y="6604"/>
                </a:lnTo>
                <a:lnTo>
                  <a:pt x="883412" y="11010"/>
                </a:lnTo>
                <a:lnTo>
                  <a:pt x="881126" y="16687"/>
                </a:lnTo>
                <a:lnTo>
                  <a:pt x="881126" y="31013"/>
                </a:lnTo>
                <a:lnTo>
                  <a:pt x="883412" y="36804"/>
                </a:lnTo>
                <a:lnTo>
                  <a:pt x="887857" y="41033"/>
                </a:lnTo>
                <a:lnTo>
                  <a:pt x="892302" y="45212"/>
                </a:lnTo>
                <a:lnTo>
                  <a:pt x="898271" y="47294"/>
                </a:lnTo>
                <a:lnTo>
                  <a:pt x="913257" y="47294"/>
                </a:lnTo>
                <a:lnTo>
                  <a:pt x="919226" y="45097"/>
                </a:lnTo>
                <a:lnTo>
                  <a:pt x="928370" y="36296"/>
                </a:lnTo>
                <a:lnTo>
                  <a:pt x="930656" y="30607"/>
                </a:lnTo>
                <a:lnTo>
                  <a:pt x="930656" y="16281"/>
                </a:lnTo>
                <a:lnTo>
                  <a:pt x="928497" y="10502"/>
                </a:lnTo>
                <a:lnTo>
                  <a:pt x="924052" y="6337"/>
                </a:lnTo>
                <a:lnTo>
                  <a:pt x="919607" y="2108"/>
                </a:lnTo>
                <a:lnTo>
                  <a:pt x="913511" y="0"/>
                </a:lnTo>
                <a:close/>
              </a:path>
              <a:path w="1363980" h="288289">
                <a:moveTo>
                  <a:pt x="926211" y="67906"/>
                </a:moveTo>
                <a:lnTo>
                  <a:pt x="886460" y="67906"/>
                </a:lnTo>
                <a:lnTo>
                  <a:pt x="886460" y="224205"/>
                </a:lnTo>
                <a:lnTo>
                  <a:pt x="926211" y="224205"/>
                </a:lnTo>
                <a:lnTo>
                  <a:pt x="926211" y="67906"/>
                </a:lnTo>
                <a:close/>
              </a:path>
              <a:path w="1363980" h="288289">
                <a:moveTo>
                  <a:pt x="998855" y="8559"/>
                </a:moveTo>
                <a:lnTo>
                  <a:pt x="958977" y="8559"/>
                </a:lnTo>
                <a:lnTo>
                  <a:pt x="958977" y="224205"/>
                </a:lnTo>
                <a:lnTo>
                  <a:pt x="998855" y="224205"/>
                </a:lnTo>
                <a:lnTo>
                  <a:pt x="998855" y="8559"/>
                </a:lnTo>
                <a:close/>
              </a:path>
              <a:path w="1363980" h="288289">
                <a:moveTo>
                  <a:pt x="1059434" y="0"/>
                </a:moveTo>
                <a:lnTo>
                  <a:pt x="1044448" y="0"/>
                </a:lnTo>
                <a:lnTo>
                  <a:pt x="1038352" y="2209"/>
                </a:lnTo>
                <a:lnTo>
                  <a:pt x="1033907" y="6604"/>
                </a:lnTo>
                <a:lnTo>
                  <a:pt x="1029335" y="11010"/>
                </a:lnTo>
                <a:lnTo>
                  <a:pt x="1027176" y="16687"/>
                </a:lnTo>
                <a:lnTo>
                  <a:pt x="1027176" y="31013"/>
                </a:lnTo>
                <a:lnTo>
                  <a:pt x="1029335" y="36804"/>
                </a:lnTo>
                <a:lnTo>
                  <a:pt x="1033780" y="41033"/>
                </a:lnTo>
                <a:lnTo>
                  <a:pt x="1038225" y="45212"/>
                </a:lnTo>
                <a:lnTo>
                  <a:pt x="1044194" y="47294"/>
                </a:lnTo>
                <a:lnTo>
                  <a:pt x="1059307" y="47294"/>
                </a:lnTo>
                <a:lnTo>
                  <a:pt x="1065276" y="45097"/>
                </a:lnTo>
                <a:lnTo>
                  <a:pt x="1069721" y="40690"/>
                </a:lnTo>
                <a:lnTo>
                  <a:pt x="1074293" y="36296"/>
                </a:lnTo>
                <a:lnTo>
                  <a:pt x="1076579" y="30607"/>
                </a:lnTo>
                <a:lnTo>
                  <a:pt x="1076579" y="16281"/>
                </a:lnTo>
                <a:lnTo>
                  <a:pt x="1074420" y="10502"/>
                </a:lnTo>
                <a:lnTo>
                  <a:pt x="1069975" y="6337"/>
                </a:lnTo>
                <a:lnTo>
                  <a:pt x="1065530" y="2108"/>
                </a:lnTo>
                <a:lnTo>
                  <a:pt x="1059434" y="0"/>
                </a:lnTo>
                <a:close/>
              </a:path>
              <a:path w="1363980" h="288289">
                <a:moveTo>
                  <a:pt x="1072134" y="67906"/>
                </a:moveTo>
                <a:lnTo>
                  <a:pt x="1032383" y="67906"/>
                </a:lnTo>
                <a:lnTo>
                  <a:pt x="1032383" y="224205"/>
                </a:lnTo>
                <a:lnTo>
                  <a:pt x="1072134" y="224205"/>
                </a:lnTo>
                <a:lnTo>
                  <a:pt x="1072134" y="67906"/>
                </a:lnTo>
                <a:close/>
              </a:path>
              <a:path w="1363980" h="288289">
                <a:moveTo>
                  <a:pt x="1234440" y="67906"/>
                </a:moveTo>
                <a:lnTo>
                  <a:pt x="1195832" y="67906"/>
                </a:lnTo>
                <a:lnTo>
                  <a:pt x="1195832" y="83948"/>
                </a:lnTo>
                <a:lnTo>
                  <a:pt x="1258570" y="225463"/>
                </a:lnTo>
                <a:lnTo>
                  <a:pt x="1231519" y="287667"/>
                </a:lnTo>
                <a:lnTo>
                  <a:pt x="1274826" y="287667"/>
                </a:lnTo>
                <a:lnTo>
                  <a:pt x="1300861" y="220624"/>
                </a:lnTo>
                <a:lnTo>
                  <a:pt x="1320253" y="173418"/>
                </a:lnTo>
                <a:lnTo>
                  <a:pt x="1279271" y="173418"/>
                </a:lnTo>
                <a:lnTo>
                  <a:pt x="1234440" y="67906"/>
                </a:lnTo>
                <a:close/>
              </a:path>
              <a:path w="1363980" h="288289">
                <a:moveTo>
                  <a:pt x="1162177" y="106921"/>
                </a:moveTo>
                <a:lnTo>
                  <a:pt x="1122299" y="106921"/>
                </a:lnTo>
                <a:lnTo>
                  <a:pt x="1122299" y="224205"/>
                </a:lnTo>
                <a:lnTo>
                  <a:pt x="1162177" y="224205"/>
                </a:lnTo>
                <a:lnTo>
                  <a:pt x="1162177" y="106921"/>
                </a:lnTo>
                <a:close/>
              </a:path>
              <a:path w="1363980" h="288289">
                <a:moveTo>
                  <a:pt x="1363599" y="67906"/>
                </a:moveTo>
                <a:lnTo>
                  <a:pt x="1317498" y="67906"/>
                </a:lnTo>
                <a:lnTo>
                  <a:pt x="1279271" y="173418"/>
                </a:lnTo>
                <a:lnTo>
                  <a:pt x="1320253" y="173418"/>
                </a:lnTo>
                <a:lnTo>
                  <a:pt x="1363599" y="67906"/>
                </a:lnTo>
                <a:close/>
              </a:path>
              <a:path w="1363980" h="288289">
                <a:moveTo>
                  <a:pt x="1188720" y="67906"/>
                </a:moveTo>
                <a:lnTo>
                  <a:pt x="1092200" y="67906"/>
                </a:lnTo>
                <a:lnTo>
                  <a:pt x="1092200" y="106921"/>
                </a:lnTo>
                <a:lnTo>
                  <a:pt x="1195832" y="106921"/>
                </a:lnTo>
                <a:lnTo>
                  <a:pt x="1195832" y="83948"/>
                </a:lnTo>
                <a:lnTo>
                  <a:pt x="1188720" y="67906"/>
                </a:lnTo>
                <a:close/>
              </a:path>
              <a:path w="1363980" h="288289">
                <a:moveTo>
                  <a:pt x="1195832" y="67906"/>
                </a:moveTo>
                <a:lnTo>
                  <a:pt x="1188720" y="67906"/>
                </a:lnTo>
                <a:lnTo>
                  <a:pt x="1195832" y="83948"/>
                </a:lnTo>
                <a:lnTo>
                  <a:pt x="1195832" y="67906"/>
                </a:lnTo>
                <a:close/>
              </a:path>
              <a:path w="1363980" h="288289">
                <a:moveTo>
                  <a:pt x="1162177" y="30924"/>
                </a:moveTo>
                <a:lnTo>
                  <a:pt x="1122299" y="30924"/>
                </a:lnTo>
                <a:lnTo>
                  <a:pt x="1122299" y="67906"/>
                </a:lnTo>
                <a:lnTo>
                  <a:pt x="1162177" y="67906"/>
                </a:lnTo>
                <a:lnTo>
                  <a:pt x="1162177" y="30924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93235" y="2413908"/>
            <a:ext cx="4677410" cy="6807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65"/>
              </a:lnSpc>
              <a:spcBef>
                <a:spcPts val="120"/>
              </a:spcBef>
            </a:pP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Implementing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ts val="2565"/>
              </a:lnSpc>
            </a:pPr>
            <a:r>
              <a:rPr sz="2150" spc="-30" dirty="0">
                <a:solidFill>
                  <a:srgbClr val="254832"/>
                </a:solidFill>
                <a:latin typeface="Verdana"/>
                <a:cs typeface="Verdana"/>
              </a:rPr>
              <a:t>in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45" dirty="0">
                <a:solidFill>
                  <a:srgbClr val="254832"/>
                </a:solidFill>
                <a:latin typeface="Verdana"/>
                <a:cs typeface="Verdana"/>
              </a:rPr>
              <a:t>signs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and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54832"/>
                </a:solidFill>
                <a:latin typeface="Verdana"/>
                <a:cs typeface="Verdana"/>
              </a:rPr>
              <a:t>the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54832"/>
                </a:solidFill>
                <a:latin typeface="Verdana"/>
                <a:cs typeface="Verdana"/>
              </a:rPr>
              <a:t>need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for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extensive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45842" y="2810751"/>
            <a:ext cx="609600" cy="218440"/>
          </a:xfrm>
          <a:custGeom>
            <a:avLst/>
            <a:gdLst/>
            <a:ahLst/>
            <a:cxnLst/>
            <a:rect l="l" t="t" r="r" b="b"/>
            <a:pathLst>
              <a:path w="609600" h="218439">
                <a:moveTo>
                  <a:pt x="81940" y="56311"/>
                </a:moveTo>
                <a:lnTo>
                  <a:pt x="74168" y="56311"/>
                </a:lnTo>
                <a:lnTo>
                  <a:pt x="63805" y="56978"/>
                </a:lnTo>
                <a:lnTo>
                  <a:pt x="28098" y="72737"/>
                </a:lnTo>
                <a:lnTo>
                  <a:pt x="5422" y="105303"/>
                </a:lnTo>
                <a:lnTo>
                  <a:pt x="0" y="137363"/>
                </a:lnTo>
                <a:lnTo>
                  <a:pt x="609" y="148643"/>
                </a:lnTo>
                <a:lnTo>
                  <a:pt x="15131" y="187515"/>
                </a:lnTo>
                <a:lnTo>
                  <a:pt x="45282" y="212417"/>
                </a:lnTo>
                <a:lnTo>
                  <a:pt x="74980" y="218401"/>
                </a:lnTo>
                <a:lnTo>
                  <a:pt x="82207" y="218401"/>
                </a:lnTo>
                <a:lnTo>
                  <a:pt x="116141" y="204025"/>
                </a:lnTo>
                <a:lnTo>
                  <a:pt x="156019" y="204025"/>
                </a:lnTo>
                <a:lnTo>
                  <a:pt x="156019" y="182359"/>
                </a:lnTo>
                <a:lnTo>
                  <a:pt x="71361" y="182359"/>
                </a:lnTo>
                <a:lnTo>
                  <a:pt x="64757" y="180479"/>
                </a:lnTo>
                <a:lnTo>
                  <a:pt x="40424" y="146202"/>
                </a:lnTo>
                <a:lnTo>
                  <a:pt x="40424" y="128511"/>
                </a:lnTo>
                <a:lnTo>
                  <a:pt x="64757" y="94208"/>
                </a:lnTo>
                <a:lnTo>
                  <a:pt x="71361" y="92290"/>
                </a:lnTo>
                <a:lnTo>
                  <a:pt x="156019" y="92290"/>
                </a:lnTo>
                <a:lnTo>
                  <a:pt x="156019" y="70078"/>
                </a:lnTo>
                <a:lnTo>
                  <a:pt x="116141" y="70078"/>
                </a:lnTo>
                <a:lnTo>
                  <a:pt x="110388" y="65836"/>
                </a:lnTo>
                <a:lnTo>
                  <a:pt x="103911" y="62509"/>
                </a:lnTo>
                <a:lnTo>
                  <a:pt x="89471" y="57581"/>
                </a:lnTo>
                <a:lnTo>
                  <a:pt x="81940" y="56311"/>
                </a:lnTo>
                <a:close/>
              </a:path>
              <a:path w="609600" h="218439">
                <a:moveTo>
                  <a:pt x="156019" y="204025"/>
                </a:moveTo>
                <a:lnTo>
                  <a:pt x="116141" y="204025"/>
                </a:lnTo>
                <a:lnTo>
                  <a:pt x="116141" y="215646"/>
                </a:lnTo>
                <a:lnTo>
                  <a:pt x="156019" y="215646"/>
                </a:lnTo>
                <a:lnTo>
                  <a:pt x="156019" y="204025"/>
                </a:lnTo>
                <a:close/>
              </a:path>
              <a:path w="609600" h="218439">
                <a:moveTo>
                  <a:pt x="156019" y="92290"/>
                </a:moveTo>
                <a:lnTo>
                  <a:pt x="86321" y="92290"/>
                </a:lnTo>
                <a:lnTo>
                  <a:pt x="92925" y="94208"/>
                </a:lnTo>
                <a:lnTo>
                  <a:pt x="104368" y="101841"/>
                </a:lnTo>
                <a:lnTo>
                  <a:pt x="108915" y="107137"/>
                </a:lnTo>
                <a:lnTo>
                  <a:pt x="112229" y="113919"/>
                </a:lnTo>
                <a:lnTo>
                  <a:pt x="115595" y="120700"/>
                </a:lnTo>
                <a:lnTo>
                  <a:pt x="117284" y="128511"/>
                </a:lnTo>
                <a:lnTo>
                  <a:pt x="117284" y="146202"/>
                </a:lnTo>
                <a:lnTo>
                  <a:pt x="115595" y="154025"/>
                </a:lnTo>
                <a:lnTo>
                  <a:pt x="112229" y="160807"/>
                </a:lnTo>
                <a:lnTo>
                  <a:pt x="108915" y="167589"/>
                </a:lnTo>
                <a:lnTo>
                  <a:pt x="104368" y="172885"/>
                </a:lnTo>
                <a:lnTo>
                  <a:pt x="92925" y="180479"/>
                </a:lnTo>
                <a:lnTo>
                  <a:pt x="86321" y="182359"/>
                </a:lnTo>
                <a:lnTo>
                  <a:pt x="156019" y="182359"/>
                </a:lnTo>
                <a:lnTo>
                  <a:pt x="156019" y="92290"/>
                </a:lnTo>
                <a:close/>
              </a:path>
              <a:path w="609600" h="218439">
                <a:moveTo>
                  <a:pt x="156019" y="0"/>
                </a:moveTo>
                <a:lnTo>
                  <a:pt x="116141" y="0"/>
                </a:lnTo>
                <a:lnTo>
                  <a:pt x="116141" y="70078"/>
                </a:lnTo>
                <a:lnTo>
                  <a:pt x="156019" y="70078"/>
                </a:lnTo>
                <a:lnTo>
                  <a:pt x="156019" y="0"/>
                </a:lnTo>
                <a:close/>
              </a:path>
              <a:path w="609600" h="218439">
                <a:moveTo>
                  <a:pt x="255866" y="56311"/>
                </a:moveTo>
                <a:lnTo>
                  <a:pt x="247700" y="56311"/>
                </a:lnTo>
                <a:lnTo>
                  <a:pt x="237632" y="56969"/>
                </a:lnTo>
                <a:lnTo>
                  <a:pt x="202463" y="72540"/>
                </a:lnTo>
                <a:lnTo>
                  <a:pt x="179818" y="105037"/>
                </a:lnTo>
                <a:lnTo>
                  <a:pt x="174396" y="137096"/>
                </a:lnTo>
                <a:lnTo>
                  <a:pt x="174986" y="148264"/>
                </a:lnTo>
                <a:lnTo>
                  <a:pt x="188990" y="187080"/>
                </a:lnTo>
                <a:lnTo>
                  <a:pt x="217707" y="212299"/>
                </a:lnTo>
                <a:lnTo>
                  <a:pt x="245198" y="218401"/>
                </a:lnTo>
                <a:lnTo>
                  <a:pt x="252831" y="218401"/>
                </a:lnTo>
                <a:lnTo>
                  <a:pt x="288709" y="203174"/>
                </a:lnTo>
                <a:lnTo>
                  <a:pt x="290004" y="202107"/>
                </a:lnTo>
                <a:lnTo>
                  <a:pt x="330149" y="202107"/>
                </a:lnTo>
                <a:lnTo>
                  <a:pt x="330149" y="180746"/>
                </a:lnTo>
                <a:lnTo>
                  <a:pt x="245313" y="180746"/>
                </a:lnTo>
                <a:lnTo>
                  <a:pt x="238823" y="178930"/>
                </a:lnTo>
                <a:lnTo>
                  <a:pt x="227596" y="171602"/>
                </a:lnTo>
                <a:lnTo>
                  <a:pt x="223126" y="166484"/>
                </a:lnTo>
                <a:lnTo>
                  <a:pt x="216484" y="153377"/>
                </a:lnTo>
                <a:lnTo>
                  <a:pt x="214820" y="145757"/>
                </a:lnTo>
                <a:lnTo>
                  <a:pt x="214820" y="128651"/>
                </a:lnTo>
                <a:lnTo>
                  <a:pt x="238823" y="95796"/>
                </a:lnTo>
                <a:lnTo>
                  <a:pt x="245313" y="93980"/>
                </a:lnTo>
                <a:lnTo>
                  <a:pt x="330149" y="93980"/>
                </a:lnTo>
                <a:lnTo>
                  <a:pt x="330149" y="71475"/>
                </a:lnTo>
                <a:lnTo>
                  <a:pt x="290004" y="71475"/>
                </a:lnTo>
                <a:lnTo>
                  <a:pt x="289026" y="70612"/>
                </a:lnTo>
                <a:lnTo>
                  <a:pt x="283311" y="65786"/>
                </a:lnTo>
                <a:lnTo>
                  <a:pt x="277241" y="62382"/>
                </a:lnTo>
                <a:lnTo>
                  <a:pt x="263410" y="57531"/>
                </a:lnTo>
                <a:lnTo>
                  <a:pt x="255866" y="56311"/>
                </a:lnTo>
                <a:close/>
              </a:path>
              <a:path w="609600" h="218439">
                <a:moveTo>
                  <a:pt x="330149" y="202107"/>
                </a:moveTo>
                <a:lnTo>
                  <a:pt x="290004" y="202107"/>
                </a:lnTo>
                <a:lnTo>
                  <a:pt x="290004" y="215646"/>
                </a:lnTo>
                <a:lnTo>
                  <a:pt x="330149" y="215646"/>
                </a:lnTo>
                <a:lnTo>
                  <a:pt x="330149" y="202107"/>
                </a:lnTo>
                <a:close/>
              </a:path>
              <a:path w="609600" h="218439">
                <a:moveTo>
                  <a:pt x="330149" y="93980"/>
                </a:moveTo>
                <a:lnTo>
                  <a:pt x="260184" y="93980"/>
                </a:lnTo>
                <a:lnTo>
                  <a:pt x="266788" y="95796"/>
                </a:lnTo>
                <a:lnTo>
                  <a:pt x="278231" y="103073"/>
                </a:lnTo>
                <a:lnTo>
                  <a:pt x="282765" y="108153"/>
                </a:lnTo>
                <a:lnTo>
                  <a:pt x="289420" y="121170"/>
                </a:lnTo>
                <a:lnTo>
                  <a:pt x="291084" y="128651"/>
                </a:lnTo>
                <a:lnTo>
                  <a:pt x="291084" y="145757"/>
                </a:lnTo>
                <a:lnTo>
                  <a:pt x="266788" y="178930"/>
                </a:lnTo>
                <a:lnTo>
                  <a:pt x="260184" y="180746"/>
                </a:lnTo>
                <a:lnTo>
                  <a:pt x="330149" y="180746"/>
                </a:lnTo>
                <a:lnTo>
                  <a:pt x="330149" y="93980"/>
                </a:lnTo>
                <a:close/>
              </a:path>
              <a:path w="609600" h="218439">
                <a:moveTo>
                  <a:pt x="330149" y="59347"/>
                </a:moveTo>
                <a:lnTo>
                  <a:pt x="290004" y="59347"/>
                </a:lnTo>
                <a:lnTo>
                  <a:pt x="290004" y="71475"/>
                </a:lnTo>
                <a:lnTo>
                  <a:pt x="330149" y="71475"/>
                </a:lnTo>
                <a:lnTo>
                  <a:pt x="330149" y="59347"/>
                </a:lnTo>
                <a:close/>
              </a:path>
              <a:path w="609600" h="218439">
                <a:moveTo>
                  <a:pt x="416229" y="98361"/>
                </a:moveTo>
                <a:lnTo>
                  <a:pt x="376351" y="98361"/>
                </a:lnTo>
                <a:lnTo>
                  <a:pt x="376351" y="215646"/>
                </a:lnTo>
                <a:lnTo>
                  <a:pt x="416229" y="215646"/>
                </a:lnTo>
                <a:lnTo>
                  <a:pt x="416229" y="98361"/>
                </a:lnTo>
                <a:close/>
              </a:path>
              <a:path w="609600" h="218439">
                <a:moveTo>
                  <a:pt x="449910" y="59347"/>
                </a:moveTo>
                <a:lnTo>
                  <a:pt x="346303" y="59347"/>
                </a:lnTo>
                <a:lnTo>
                  <a:pt x="346303" y="98361"/>
                </a:lnTo>
                <a:lnTo>
                  <a:pt x="449910" y="98361"/>
                </a:lnTo>
                <a:lnTo>
                  <a:pt x="449910" y="59347"/>
                </a:lnTo>
                <a:close/>
              </a:path>
              <a:path w="609600" h="218439">
                <a:moveTo>
                  <a:pt x="416229" y="22364"/>
                </a:moveTo>
                <a:lnTo>
                  <a:pt x="376351" y="22364"/>
                </a:lnTo>
                <a:lnTo>
                  <a:pt x="376351" y="59347"/>
                </a:lnTo>
                <a:lnTo>
                  <a:pt x="416229" y="59347"/>
                </a:lnTo>
                <a:lnTo>
                  <a:pt x="416229" y="22364"/>
                </a:lnTo>
                <a:close/>
              </a:path>
              <a:path w="609600" h="218439">
                <a:moveTo>
                  <a:pt x="535101" y="56311"/>
                </a:moveTo>
                <a:lnTo>
                  <a:pt x="526935" y="56311"/>
                </a:lnTo>
                <a:lnTo>
                  <a:pt x="516872" y="56969"/>
                </a:lnTo>
                <a:lnTo>
                  <a:pt x="481699" y="72540"/>
                </a:lnTo>
                <a:lnTo>
                  <a:pt x="459055" y="105037"/>
                </a:lnTo>
                <a:lnTo>
                  <a:pt x="453644" y="137096"/>
                </a:lnTo>
                <a:lnTo>
                  <a:pt x="454232" y="148264"/>
                </a:lnTo>
                <a:lnTo>
                  <a:pt x="468232" y="187080"/>
                </a:lnTo>
                <a:lnTo>
                  <a:pt x="496943" y="212299"/>
                </a:lnTo>
                <a:lnTo>
                  <a:pt x="524446" y="218401"/>
                </a:lnTo>
                <a:lnTo>
                  <a:pt x="532079" y="218401"/>
                </a:lnTo>
                <a:lnTo>
                  <a:pt x="567944" y="203174"/>
                </a:lnTo>
                <a:lnTo>
                  <a:pt x="569239" y="202107"/>
                </a:lnTo>
                <a:lnTo>
                  <a:pt x="609396" y="202107"/>
                </a:lnTo>
                <a:lnTo>
                  <a:pt x="609396" y="180746"/>
                </a:lnTo>
                <a:lnTo>
                  <a:pt x="524560" y="180746"/>
                </a:lnTo>
                <a:lnTo>
                  <a:pt x="518071" y="178930"/>
                </a:lnTo>
                <a:lnTo>
                  <a:pt x="506831" y="171602"/>
                </a:lnTo>
                <a:lnTo>
                  <a:pt x="502361" y="166484"/>
                </a:lnTo>
                <a:lnTo>
                  <a:pt x="495719" y="153377"/>
                </a:lnTo>
                <a:lnTo>
                  <a:pt x="494055" y="145757"/>
                </a:lnTo>
                <a:lnTo>
                  <a:pt x="494055" y="128651"/>
                </a:lnTo>
                <a:lnTo>
                  <a:pt x="518071" y="95796"/>
                </a:lnTo>
                <a:lnTo>
                  <a:pt x="524560" y="93980"/>
                </a:lnTo>
                <a:lnTo>
                  <a:pt x="609396" y="93980"/>
                </a:lnTo>
                <a:lnTo>
                  <a:pt x="609396" y="71475"/>
                </a:lnTo>
                <a:lnTo>
                  <a:pt x="569239" y="71475"/>
                </a:lnTo>
                <a:lnTo>
                  <a:pt x="568261" y="70612"/>
                </a:lnTo>
                <a:lnTo>
                  <a:pt x="562546" y="65786"/>
                </a:lnTo>
                <a:lnTo>
                  <a:pt x="556488" y="62382"/>
                </a:lnTo>
                <a:lnTo>
                  <a:pt x="542658" y="57531"/>
                </a:lnTo>
                <a:lnTo>
                  <a:pt x="535101" y="56311"/>
                </a:lnTo>
                <a:close/>
              </a:path>
              <a:path w="609600" h="218439">
                <a:moveTo>
                  <a:pt x="609396" y="202107"/>
                </a:moveTo>
                <a:lnTo>
                  <a:pt x="569239" y="202107"/>
                </a:lnTo>
                <a:lnTo>
                  <a:pt x="569239" y="215646"/>
                </a:lnTo>
                <a:lnTo>
                  <a:pt x="609396" y="215646"/>
                </a:lnTo>
                <a:lnTo>
                  <a:pt x="609396" y="202107"/>
                </a:lnTo>
                <a:close/>
              </a:path>
              <a:path w="609600" h="218439">
                <a:moveTo>
                  <a:pt x="609396" y="93980"/>
                </a:moveTo>
                <a:lnTo>
                  <a:pt x="539419" y="93980"/>
                </a:lnTo>
                <a:lnTo>
                  <a:pt x="546023" y="95796"/>
                </a:lnTo>
                <a:lnTo>
                  <a:pt x="557479" y="103073"/>
                </a:lnTo>
                <a:lnTo>
                  <a:pt x="562013" y="108153"/>
                </a:lnTo>
                <a:lnTo>
                  <a:pt x="568655" y="121170"/>
                </a:lnTo>
                <a:lnTo>
                  <a:pt x="570318" y="128651"/>
                </a:lnTo>
                <a:lnTo>
                  <a:pt x="570318" y="145757"/>
                </a:lnTo>
                <a:lnTo>
                  <a:pt x="546023" y="178930"/>
                </a:lnTo>
                <a:lnTo>
                  <a:pt x="539419" y="180746"/>
                </a:lnTo>
                <a:lnTo>
                  <a:pt x="609396" y="180746"/>
                </a:lnTo>
                <a:lnTo>
                  <a:pt x="609396" y="93980"/>
                </a:lnTo>
                <a:close/>
              </a:path>
              <a:path w="609600" h="218439">
                <a:moveTo>
                  <a:pt x="609396" y="59347"/>
                </a:moveTo>
                <a:lnTo>
                  <a:pt x="569239" y="59347"/>
                </a:lnTo>
                <a:lnTo>
                  <a:pt x="569239" y="71475"/>
                </a:lnTo>
                <a:lnTo>
                  <a:pt x="609396" y="71475"/>
                </a:lnTo>
                <a:lnTo>
                  <a:pt x="609396" y="59347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80369" y="2413908"/>
            <a:ext cx="4853940" cy="6807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65"/>
              </a:lnSpc>
              <a:spcBef>
                <a:spcPts val="120"/>
              </a:spcBef>
            </a:pPr>
            <a:r>
              <a:rPr sz="2150" spc="-45" dirty="0">
                <a:solidFill>
                  <a:srgbClr val="254832"/>
                </a:solidFill>
                <a:latin typeface="Verdana"/>
                <a:cs typeface="Verdana"/>
              </a:rPr>
              <a:t>presents</a:t>
            </a:r>
            <a:r>
              <a:rPr sz="215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challenges</a:t>
            </a:r>
            <a:r>
              <a:rPr sz="215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254832"/>
                </a:solidFill>
                <a:latin typeface="Verdana"/>
                <a:cs typeface="Verdana"/>
              </a:rPr>
              <a:t>such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as</a:t>
            </a:r>
            <a:endParaRPr sz="2150">
              <a:latin typeface="Verdana"/>
              <a:cs typeface="Verdana"/>
            </a:endParaRPr>
          </a:p>
          <a:p>
            <a:pPr marL="83185">
              <a:lnSpc>
                <a:spcPts val="2565"/>
              </a:lnSpc>
            </a:pPr>
            <a:r>
              <a:rPr sz="2150" spc="-300" dirty="0">
                <a:solidFill>
                  <a:srgbClr val="254832"/>
                </a:solidFill>
                <a:latin typeface="Verdana"/>
                <a:cs typeface="Verdana"/>
              </a:rPr>
              <a:t>.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54832"/>
                </a:solidFill>
                <a:latin typeface="Verdana"/>
                <a:cs typeface="Verdana"/>
              </a:rPr>
              <a:t>Our</a:t>
            </a:r>
            <a:r>
              <a:rPr sz="2150" spc="-13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54832"/>
                </a:solidFill>
                <a:latin typeface="Verdana"/>
                <a:cs typeface="Verdana"/>
              </a:rPr>
              <a:t>project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54832"/>
                </a:solidFill>
                <a:latin typeface="Verdana"/>
                <a:cs typeface="Verdana"/>
              </a:rPr>
              <a:t>addresses</a:t>
            </a:r>
            <a:r>
              <a:rPr sz="2150" spc="-13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54832"/>
                </a:solidFill>
                <a:latin typeface="Verdana"/>
                <a:cs typeface="Verdana"/>
              </a:rPr>
              <a:t>these</a:t>
            </a:r>
            <a:r>
              <a:rPr sz="2150" spc="-13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issues</a:t>
            </a:r>
            <a:endParaRPr sz="21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32067" y="3135566"/>
            <a:ext cx="1966696" cy="22696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085029" y="3533813"/>
            <a:ext cx="1223010" cy="222885"/>
          </a:xfrm>
          <a:custGeom>
            <a:avLst/>
            <a:gdLst/>
            <a:ahLst/>
            <a:cxnLst/>
            <a:rect l="l" t="t" r="r" b="b"/>
            <a:pathLst>
              <a:path w="1223010" h="222885">
                <a:moveTo>
                  <a:pt x="81470" y="0"/>
                </a:moveTo>
                <a:lnTo>
                  <a:pt x="73304" y="0"/>
                </a:lnTo>
                <a:lnTo>
                  <a:pt x="63241" y="657"/>
                </a:lnTo>
                <a:lnTo>
                  <a:pt x="28068" y="16228"/>
                </a:lnTo>
                <a:lnTo>
                  <a:pt x="5422" y="48725"/>
                </a:lnTo>
                <a:lnTo>
                  <a:pt x="0" y="80784"/>
                </a:lnTo>
                <a:lnTo>
                  <a:pt x="590" y="91952"/>
                </a:lnTo>
                <a:lnTo>
                  <a:pt x="14601" y="130768"/>
                </a:lnTo>
                <a:lnTo>
                  <a:pt x="43311" y="155987"/>
                </a:lnTo>
                <a:lnTo>
                  <a:pt x="70802" y="162090"/>
                </a:lnTo>
                <a:lnTo>
                  <a:pt x="78447" y="162090"/>
                </a:lnTo>
                <a:lnTo>
                  <a:pt x="114325" y="146862"/>
                </a:lnTo>
                <a:lnTo>
                  <a:pt x="115608" y="145796"/>
                </a:lnTo>
                <a:lnTo>
                  <a:pt x="155765" y="145796"/>
                </a:lnTo>
                <a:lnTo>
                  <a:pt x="155765" y="124434"/>
                </a:lnTo>
                <a:lnTo>
                  <a:pt x="70916" y="124434"/>
                </a:lnTo>
                <a:lnTo>
                  <a:pt x="64439" y="122618"/>
                </a:lnTo>
                <a:lnTo>
                  <a:pt x="53200" y="115290"/>
                </a:lnTo>
                <a:lnTo>
                  <a:pt x="48742" y="110172"/>
                </a:lnTo>
                <a:lnTo>
                  <a:pt x="42087" y="97066"/>
                </a:lnTo>
                <a:lnTo>
                  <a:pt x="40424" y="89446"/>
                </a:lnTo>
                <a:lnTo>
                  <a:pt x="40424" y="72339"/>
                </a:lnTo>
                <a:lnTo>
                  <a:pt x="64439" y="39484"/>
                </a:lnTo>
                <a:lnTo>
                  <a:pt x="70916" y="37668"/>
                </a:lnTo>
                <a:lnTo>
                  <a:pt x="155765" y="37668"/>
                </a:lnTo>
                <a:lnTo>
                  <a:pt x="155765" y="15163"/>
                </a:lnTo>
                <a:lnTo>
                  <a:pt x="115608" y="15163"/>
                </a:lnTo>
                <a:lnTo>
                  <a:pt x="114630" y="14300"/>
                </a:lnTo>
                <a:lnTo>
                  <a:pt x="108915" y="9474"/>
                </a:lnTo>
                <a:lnTo>
                  <a:pt x="102857" y="6070"/>
                </a:lnTo>
                <a:lnTo>
                  <a:pt x="89014" y="1219"/>
                </a:lnTo>
                <a:lnTo>
                  <a:pt x="81470" y="0"/>
                </a:lnTo>
                <a:close/>
              </a:path>
              <a:path w="1223010" h="222885">
                <a:moveTo>
                  <a:pt x="155765" y="145796"/>
                </a:moveTo>
                <a:lnTo>
                  <a:pt x="115608" y="145796"/>
                </a:lnTo>
                <a:lnTo>
                  <a:pt x="115608" y="159334"/>
                </a:lnTo>
                <a:lnTo>
                  <a:pt x="155765" y="159334"/>
                </a:lnTo>
                <a:lnTo>
                  <a:pt x="155765" y="145796"/>
                </a:lnTo>
                <a:close/>
              </a:path>
              <a:path w="1223010" h="222885">
                <a:moveTo>
                  <a:pt x="155765" y="37668"/>
                </a:moveTo>
                <a:lnTo>
                  <a:pt x="85788" y="37668"/>
                </a:lnTo>
                <a:lnTo>
                  <a:pt x="92392" y="39484"/>
                </a:lnTo>
                <a:lnTo>
                  <a:pt x="103847" y="46761"/>
                </a:lnTo>
                <a:lnTo>
                  <a:pt x="108381" y="51841"/>
                </a:lnTo>
                <a:lnTo>
                  <a:pt x="115023" y="64858"/>
                </a:lnTo>
                <a:lnTo>
                  <a:pt x="116687" y="72339"/>
                </a:lnTo>
                <a:lnTo>
                  <a:pt x="116687" y="89446"/>
                </a:lnTo>
                <a:lnTo>
                  <a:pt x="92392" y="122618"/>
                </a:lnTo>
                <a:lnTo>
                  <a:pt x="85788" y="124434"/>
                </a:lnTo>
                <a:lnTo>
                  <a:pt x="155765" y="124434"/>
                </a:lnTo>
                <a:lnTo>
                  <a:pt x="155765" y="37668"/>
                </a:lnTo>
                <a:close/>
              </a:path>
              <a:path w="1223010" h="222885">
                <a:moveTo>
                  <a:pt x="155765" y="3035"/>
                </a:moveTo>
                <a:lnTo>
                  <a:pt x="115608" y="3035"/>
                </a:lnTo>
                <a:lnTo>
                  <a:pt x="115608" y="15163"/>
                </a:lnTo>
                <a:lnTo>
                  <a:pt x="155765" y="15163"/>
                </a:lnTo>
                <a:lnTo>
                  <a:pt x="155765" y="3035"/>
                </a:lnTo>
                <a:close/>
              </a:path>
              <a:path w="1223010" h="222885">
                <a:moveTo>
                  <a:pt x="251269" y="0"/>
                </a:moveTo>
                <a:lnTo>
                  <a:pt x="212255" y="10782"/>
                </a:lnTo>
                <a:lnTo>
                  <a:pt x="185115" y="39954"/>
                </a:lnTo>
                <a:lnTo>
                  <a:pt x="175209" y="81051"/>
                </a:lnTo>
                <a:lnTo>
                  <a:pt x="175828" y="92107"/>
                </a:lnTo>
                <a:lnTo>
                  <a:pt x="190548" y="130865"/>
                </a:lnTo>
                <a:lnTo>
                  <a:pt x="221165" y="156025"/>
                </a:lnTo>
                <a:lnTo>
                  <a:pt x="251269" y="162090"/>
                </a:lnTo>
                <a:lnTo>
                  <a:pt x="260682" y="161551"/>
                </a:lnTo>
                <a:lnTo>
                  <a:pt x="304249" y="142725"/>
                </a:lnTo>
                <a:lnTo>
                  <a:pt x="317817" y="127736"/>
                </a:lnTo>
                <a:lnTo>
                  <a:pt x="315576" y="124980"/>
                </a:lnTo>
                <a:lnTo>
                  <a:pt x="246976" y="124980"/>
                </a:lnTo>
                <a:lnTo>
                  <a:pt x="240245" y="123037"/>
                </a:lnTo>
                <a:lnTo>
                  <a:pt x="213677" y="89395"/>
                </a:lnTo>
                <a:lnTo>
                  <a:pt x="213677" y="72605"/>
                </a:lnTo>
                <a:lnTo>
                  <a:pt x="239433" y="38938"/>
                </a:lnTo>
                <a:lnTo>
                  <a:pt x="246303" y="37058"/>
                </a:lnTo>
                <a:lnTo>
                  <a:pt x="316305" y="37058"/>
                </a:lnTo>
                <a:lnTo>
                  <a:pt x="317627" y="35445"/>
                </a:lnTo>
                <a:lnTo>
                  <a:pt x="289128" y="8559"/>
                </a:lnTo>
                <a:lnTo>
                  <a:pt x="261387" y="535"/>
                </a:lnTo>
                <a:lnTo>
                  <a:pt x="251269" y="0"/>
                </a:lnTo>
                <a:close/>
              </a:path>
              <a:path w="1223010" h="222885">
                <a:moveTo>
                  <a:pt x="294855" y="99504"/>
                </a:moveTo>
                <a:lnTo>
                  <a:pt x="262801" y="124256"/>
                </a:lnTo>
                <a:lnTo>
                  <a:pt x="258610" y="124980"/>
                </a:lnTo>
                <a:lnTo>
                  <a:pt x="315576" y="124980"/>
                </a:lnTo>
                <a:lnTo>
                  <a:pt x="294855" y="99504"/>
                </a:lnTo>
                <a:close/>
              </a:path>
              <a:path w="1223010" h="222885">
                <a:moveTo>
                  <a:pt x="316305" y="37058"/>
                </a:moveTo>
                <a:lnTo>
                  <a:pt x="258114" y="37058"/>
                </a:lnTo>
                <a:lnTo>
                  <a:pt x="262420" y="37985"/>
                </a:lnTo>
                <a:lnTo>
                  <a:pt x="266966" y="39827"/>
                </a:lnTo>
                <a:lnTo>
                  <a:pt x="294449" y="63741"/>
                </a:lnTo>
                <a:lnTo>
                  <a:pt x="316305" y="37058"/>
                </a:lnTo>
                <a:close/>
              </a:path>
              <a:path w="1223010" h="222885">
                <a:moveTo>
                  <a:pt x="398894" y="0"/>
                </a:moveTo>
                <a:lnTo>
                  <a:pt x="359879" y="10782"/>
                </a:lnTo>
                <a:lnTo>
                  <a:pt x="332727" y="39954"/>
                </a:lnTo>
                <a:lnTo>
                  <a:pt x="322834" y="81051"/>
                </a:lnTo>
                <a:lnTo>
                  <a:pt x="323451" y="92107"/>
                </a:lnTo>
                <a:lnTo>
                  <a:pt x="338166" y="130865"/>
                </a:lnTo>
                <a:lnTo>
                  <a:pt x="368783" y="156025"/>
                </a:lnTo>
                <a:lnTo>
                  <a:pt x="398894" y="162090"/>
                </a:lnTo>
                <a:lnTo>
                  <a:pt x="408307" y="161551"/>
                </a:lnTo>
                <a:lnTo>
                  <a:pt x="451869" y="142725"/>
                </a:lnTo>
                <a:lnTo>
                  <a:pt x="465442" y="127736"/>
                </a:lnTo>
                <a:lnTo>
                  <a:pt x="463200" y="124980"/>
                </a:lnTo>
                <a:lnTo>
                  <a:pt x="394601" y="124980"/>
                </a:lnTo>
                <a:lnTo>
                  <a:pt x="387858" y="123037"/>
                </a:lnTo>
                <a:lnTo>
                  <a:pt x="361302" y="89395"/>
                </a:lnTo>
                <a:lnTo>
                  <a:pt x="361302" y="72605"/>
                </a:lnTo>
                <a:lnTo>
                  <a:pt x="387057" y="38938"/>
                </a:lnTo>
                <a:lnTo>
                  <a:pt x="393928" y="37058"/>
                </a:lnTo>
                <a:lnTo>
                  <a:pt x="463930" y="37058"/>
                </a:lnTo>
                <a:lnTo>
                  <a:pt x="465251" y="35445"/>
                </a:lnTo>
                <a:lnTo>
                  <a:pt x="436753" y="8559"/>
                </a:lnTo>
                <a:lnTo>
                  <a:pt x="409012" y="535"/>
                </a:lnTo>
                <a:lnTo>
                  <a:pt x="398894" y="0"/>
                </a:lnTo>
                <a:close/>
              </a:path>
              <a:path w="1223010" h="222885">
                <a:moveTo>
                  <a:pt x="442480" y="99504"/>
                </a:moveTo>
                <a:lnTo>
                  <a:pt x="410425" y="124256"/>
                </a:lnTo>
                <a:lnTo>
                  <a:pt x="406234" y="124980"/>
                </a:lnTo>
                <a:lnTo>
                  <a:pt x="463200" y="124980"/>
                </a:lnTo>
                <a:lnTo>
                  <a:pt x="442480" y="99504"/>
                </a:lnTo>
                <a:close/>
              </a:path>
              <a:path w="1223010" h="222885">
                <a:moveTo>
                  <a:pt x="463930" y="37058"/>
                </a:moveTo>
                <a:lnTo>
                  <a:pt x="405739" y="37058"/>
                </a:lnTo>
                <a:lnTo>
                  <a:pt x="410044" y="37985"/>
                </a:lnTo>
                <a:lnTo>
                  <a:pt x="414591" y="39827"/>
                </a:lnTo>
                <a:lnTo>
                  <a:pt x="442074" y="63741"/>
                </a:lnTo>
                <a:lnTo>
                  <a:pt x="463930" y="37058"/>
                </a:lnTo>
                <a:close/>
              </a:path>
              <a:path w="1223010" h="222885">
                <a:moveTo>
                  <a:pt x="519163" y="3035"/>
                </a:moveTo>
                <a:lnTo>
                  <a:pt x="479272" y="3035"/>
                </a:lnTo>
                <a:lnTo>
                  <a:pt x="479372" y="100342"/>
                </a:lnTo>
                <a:lnTo>
                  <a:pt x="489892" y="138467"/>
                </a:lnTo>
                <a:lnTo>
                  <a:pt x="527511" y="161589"/>
                </a:lnTo>
                <a:lnTo>
                  <a:pt x="535800" y="162090"/>
                </a:lnTo>
                <a:lnTo>
                  <a:pt x="542489" y="161761"/>
                </a:lnTo>
                <a:lnTo>
                  <a:pt x="578040" y="145961"/>
                </a:lnTo>
                <a:lnTo>
                  <a:pt x="617918" y="145961"/>
                </a:lnTo>
                <a:lnTo>
                  <a:pt x="617918" y="125780"/>
                </a:lnTo>
                <a:lnTo>
                  <a:pt x="541324" y="125780"/>
                </a:lnTo>
                <a:lnTo>
                  <a:pt x="536244" y="124460"/>
                </a:lnTo>
                <a:lnTo>
                  <a:pt x="519183" y="98158"/>
                </a:lnTo>
                <a:lnTo>
                  <a:pt x="519163" y="3035"/>
                </a:lnTo>
                <a:close/>
              </a:path>
              <a:path w="1223010" h="222885">
                <a:moveTo>
                  <a:pt x="617918" y="145961"/>
                </a:moveTo>
                <a:lnTo>
                  <a:pt x="578040" y="145961"/>
                </a:lnTo>
                <a:lnTo>
                  <a:pt x="578040" y="159334"/>
                </a:lnTo>
                <a:lnTo>
                  <a:pt x="617918" y="159334"/>
                </a:lnTo>
                <a:lnTo>
                  <a:pt x="617918" y="145961"/>
                </a:lnTo>
                <a:close/>
              </a:path>
              <a:path w="1223010" h="222885">
                <a:moveTo>
                  <a:pt x="617918" y="3035"/>
                </a:moveTo>
                <a:lnTo>
                  <a:pt x="578040" y="3035"/>
                </a:lnTo>
                <a:lnTo>
                  <a:pt x="578040" y="100342"/>
                </a:lnTo>
                <a:lnTo>
                  <a:pt x="577253" y="104381"/>
                </a:lnTo>
                <a:lnTo>
                  <a:pt x="575678" y="108064"/>
                </a:lnTo>
                <a:lnTo>
                  <a:pt x="574154" y="111747"/>
                </a:lnTo>
                <a:lnTo>
                  <a:pt x="572071" y="114884"/>
                </a:lnTo>
                <a:lnTo>
                  <a:pt x="551967" y="125780"/>
                </a:lnTo>
                <a:lnTo>
                  <a:pt x="617918" y="125780"/>
                </a:lnTo>
                <a:lnTo>
                  <a:pt x="617918" y="3035"/>
                </a:lnTo>
                <a:close/>
              </a:path>
              <a:path w="1223010" h="222885">
                <a:moveTo>
                  <a:pt x="823442" y="0"/>
                </a:moveTo>
                <a:lnTo>
                  <a:pt x="815276" y="0"/>
                </a:lnTo>
                <a:lnTo>
                  <a:pt x="805213" y="657"/>
                </a:lnTo>
                <a:lnTo>
                  <a:pt x="770040" y="16228"/>
                </a:lnTo>
                <a:lnTo>
                  <a:pt x="747396" y="48725"/>
                </a:lnTo>
                <a:lnTo>
                  <a:pt x="741984" y="80784"/>
                </a:lnTo>
                <a:lnTo>
                  <a:pt x="742573" y="91952"/>
                </a:lnTo>
                <a:lnTo>
                  <a:pt x="756571" y="130768"/>
                </a:lnTo>
                <a:lnTo>
                  <a:pt x="785283" y="155987"/>
                </a:lnTo>
                <a:lnTo>
                  <a:pt x="812787" y="162090"/>
                </a:lnTo>
                <a:lnTo>
                  <a:pt x="820420" y="162090"/>
                </a:lnTo>
                <a:lnTo>
                  <a:pt x="856284" y="146862"/>
                </a:lnTo>
                <a:lnTo>
                  <a:pt x="857580" y="145796"/>
                </a:lnTo>
                <a:lnTo>
                  <a:pt x="897737" y="145796"/>
                </a:lnTo>
                <a:lnTo>
                  <a:pt x="897737" y="124434"/>
                </a:lnTo>
                <a:lnTo>
                  <a:pt x="812888" y="124434"/>
                </a:lnTo>
                <a:lnTo>
                  <a:pt x="806399" y="122618"/>
                </a:lnTo>
                <a:lnTo>
                  <a:pt x="795172" y="115290"/>
                </a:lnTo>
                <a:lnTo>
                  <a:pt x="790702" y="110172"/>
                </a:lnTo>
                <a:lnTo>
                  <a:pt x="784059" y="97066"/>
                </a:lnTo>
                <a:lnTo>
                  <a:pt x="782396" y="89446"/>
                </a:lnTo>
                <a:lnTo>
                  <a:pt x="782396" y="72339"/>
                </a:lnTo>
                <a:lnTo>
                  <a:pt x="806399" y="39484"/>
                </a:lnTo>
                <a:lnTo>
                  <a:pt x="812888" y="37668"/>
                </a:lnTo>
                <a:lnTo>
                  <a:pt x="897737" y="37668"/>
                </a:lnTo>
                <a:lnTo>
                  <a:pt x="897737" y="15163"/>
                </a:lnTo>
                <a:lnTo>
                  <a:pt x="857580" y="15163"/>
                </a:lnTo>
                <a:lnTo>
                  <a:pt x="856602" y="14300"/>
                </a:lnTo>
                <a:lnTo>
                  <a:pt x="850887" y="9474"/>
                </a:lnTo>
                <a:lnTo>
                  <a:pt x="844829" y="6070"/>
                </a:lnTo>
                <a:lnTo>
                  <a:pt x="830999" y="1219"/>
                </a:lnTo>
                <a:lnTo>
                  <a:pt x="823442" y="0"/>
                </a:lnTo>
                <a:close/>
              </a:path>
              <a:path w="1223010" h="222885">
                <a:moveTo>
                  <a:pt x="686358" y="3035"/>
                </a:moveTo>
                <a:lnTo>
                  <a:pt x="646214" y="3035"/>
                </a:lnTo>
                <a:lnTo>
                  <a:pt x="646214" y="159334"/>
                </a:lnTo>
                <a:lnTo>
                  <a:pt x="686358" y="159334"/>
                </a:lnTo>
                <a:lnTo>
                  <a:pt x="686358" y="69037"/>
                </a:lnTo>
                <a:lnTo>
                  <a:pt x="687221" y="64858"/>
                </a:lnTo>
                <a:lnTo>
                  <a:pt x="705904" y="44272"/>
                </a:lnTo>
                <a:lnTo>
                  <a:pt x="709676" y="42608"/>
                </a:lnTo>
                <a:lnTo>
                  <a:pt x="713676" y="41770"/>
                </a:lnTo>
                <a:lnTo>
                  <a:pt x="738329" y="41770"/>
                </a:lnTo>
                <a:lnTo>
                  <a:pt x="743674" y="19748"/>
                </a:lnTo>
                <a:lnTo>
                  <a:pt x="684491" y="19748"/>
                </a:lnTo>
                <a:lnTo>
                  <a:pt x="686358" y="3035"/>
                </a:lnTo>
                <a:close/>
              </a:path>
              <a:path w="1223010" h="222885">
                <a:moveTo>
                  <a:pt x="897737" y="145796"/>
                </a:moveTo>
                <a:lnTo>
                  <a:pt x="857580" y="145796"/>
                </a:lnTo>
                <a:lnTo>
                  <a:pt x="857580" y="159334"/>
                </a:lnTo>
                <a:lnTo>
                  <a:pt x="897737" y="159334"/>
                </a:lnTo>
                <a:lnTo>
                  <a:pt x="897737" y="145796"/>
                </a:lnTo>
                <a:close/>
              </a:path>
              <a:path w="1223010" h="222885">
                <a:moveTo>
                  <a:pt x="897737" y="37668"/>
                </a:moveTo>
                <a:lnTo>
                  <a:pt x="827760" y="37668"/>
                </a:lnTo>
                <a:lnTo>
                  <a:pt x="834364" y="39484"/>
                </a:lnTo>
                <a:lnTo>
                  <a:pt x="845807" y="46761"/>
                </a:lnTo>
                <a:lnTo>
                  <a:pt x="850353" y="51841"/>
                </a:lnTo>
                <a:lnTo>
                  <a:pt x="857001" y="64884"/>
                </a:lnTo>
                <a:lnTo>
                  <a:pt x="858659" y="72339"/>
                </a:lnTo>
                <a:lnTo>
                  <a:pt x="858659" y="89446"/>
                </a:lnTo>
                <a:lnTo>
                  <a:pt x="834364" y="122618"/>
                </a:lnTo>
                <a:lnTo>
                  <a:pt x="827760" y="124434"/>
                </a:lnTo>
                <a:lnTo>
                  <a:pt x="897737" y="124434"/>
                </a:lnTo>
                <a:lnTo>
                  <a:pt x="897737" y="37668"/>
                </a:lnTo>
                <a:close/>
              </a:path>
              <a:path w="1223010" h="222885">
                <a:moveTo>
                  <a:pt x="738329" y="41770"/>
                </a:moveTo>
                <a:lnTo>
                  <a:pt x="720001" y="41770"/>
                </a:lnTo>
                <a:lnTo>
                  <a:pt x="722210" y="42062"/>
                </a:lnTo>
                <a:lnTo>
                  <a:pt x="724496" y="42646"/>
                </a:lnTo>
                <a:lnTo>
                  <a:pt x="726833" y="43192"/>
                </a:lnTo>
                <a:lnTo>
                  <a:pt x="730999" y="44691"/>
                </a:lnTo>
                <a:lnTo>
                  <a:pt x="737019" y="47167"/>
                </a:lnTo>
                <a:lnTo>
                  <a:pt x="738329" y="41770"/>
                </a:lnTo>
                <a:close/>
              </a:path>
              <a:path w="1223010" h="222885">
                <a:moveTo>
                  <a:pt x="728268" y="0"/>
                </a:moveTo>
                <a:lnTo>
                  <a:pt x="717042" y="0"/>
                </a:lnTo>
                <a:lnTo>
                  <a:pt x="709625" y="1841"/>
                </a:lnTo>
                <a:lnTo>
                  <a:pt x="695744" y="9055"/>
                </a:lnTo>
                <a:lnTo>
                  <a:pt x="689724" y="13792"/>
                </a:lnTo>
                <a:lnTo>
                  <a:pt x="684491" y="19748"/>
                </a:lnTo>
                <a:lnTo>
                  <a:pt x="743674" y="19748"/>
                </a:lnTo>
                <a:lnTo>
                  <a:pt x="747191" y="5257"/>
                </a:lnTo>
                <a:lnTo>
                  <a:pt x="742251" y="2971"/>
                </a:lnTo>
                <a:lnTo>
                  <a:pt x="738149" y="1536"/>
                </a:lnTo>
                <a:lnTo>
                  <a:pt x="734872" y="952"/>
                </a:lnTo>
                <a:lnTo>
                  <a:pt x="731634" y="317"/>
                </a:lnTo>
                <a:lnTo>
                  <a:pt x="728268" y="0"/>
                </a:lnTo>
                <a:close/>
              </a:path>
              <a:path w="1223010" h="222885">
                <a:moveTo>
                  <a:pt x="897737" y="3035"/>
                </a:moveTo>
                <a:lnTo>
                  <a:pt x="857580" y="3035"/>
                </a:lnTo>
                <a:lnTo>
                  <a:pt x="857580" y="15163"/>
                </a:lnTo>
                <a:lnTo>
                  <a:pt x="897737" y="15163"/>
                </a:lnTo>
                <a:lnTo>
                  <a:pt x="897737" y="3035"/>
                </a:lnTo>
                <a:close/>
              </a:path>
              <a:path w="1223010" h="222885">
                <a:moveTo>
                  <a:pt x="1093609" y="3035"/>
                </a:moveTo>
                <a:lnTo>
                  <a:pt x="1047864" y="3035"/>
                </a:lnTo>
                <a:lnTo>
                  <a:pt x="1117688" y="160591"/>
                </a:lnTo>
                <a:lnTo>
                  <a:pt x="1090714" y="222796"/>
                </a:lnTo>
                <a:lnTo>
                  <a:pt x="1134021" y="222796"/>
                </a:lnTo>
                <a:lnTo>
                  <a:pt x="1160030" y="155752"/>
                </a:lnTo>
                <a:lnTo>
                  <a:pt x="1179439" y="108546"/>
                </a:lnTo>
                <a:lnTo>
                  <a:pt x="1138440" y="108546"/>
                </a:lnTo>
                <a:lnTo>
                  <a:pt x="1093609" y="3035"/>
                </a:lnTo>
                <a:close/>
              </a:path>
              <a:path w="1223010" h="222885">
                <a:moveTo>
                  <a:pt x="993241" y="0"/>
                </a:moveTo>
                <a:lnTo>
                  <a:pt x="954227" y="10782"/>
                </a:lnTo>
                <a:lnTo>
                  <a:pt x="927087" y="39954"/>
                </a:lnTo>
                <a:lnTo>
                  <a:pt x="917181" y="81051"/>
                </a:lnTo>
                <a:lnTo>
                  <a:pt x="917800" y="92107"/>
                </a:lnTo>
                <a:lnTo>
                  <a:pt x="932519" y="130865"/>
                </a:lnTo>
                <a:lnTo>
                  <a:pt x="963136" y="156025"/>
                </a:lnTo>
                <a:lnTo>
                  <a:pt x="993241" y="162090"/>
                </a:lnTo>
                <a:lnTo>
                  <a:pt x="1002654" y="161551"/>
                </a:lnTo>
                <a:lnTo>
                  <a:pt x="1046222" y="142725"/>
                </a:lnTo>
                <a:lnTo>
                  <a:pt x="1059802" y="127736"/>
                </a:lnTo>
                <a:lnTo>
                  <a:pt x="1057559" y="124980"/>
                </a:lnTo>
                <a:lnTo>
                  <a:pt x="988949" y="124980"/>
                </a:lnTo>
                <a:lnTo>
                  <a:pt x="982218" y="123037"/>
                </a:lnTo>
                <a:lnTo>
                  <a:pt x="955649" y="89395"/>
                </a:lnTo>
                <a:lnTo>
                  <a:pt x="955649" y="72605"/>
                </a:lnTo>
                <a:lnTo>
                  <a:pt x="981405" y="38938"/>
                </a:lnTo>
                <a:lnTo>
                  <a:pt x="988275" y="37058"/>
                </a:lnTo>
                <a:lnTo>
                  <a:pt x="1058277" y="37058"/>
                </a:lnTo>
                <a:lnTo>
                  <a:pt x="1059599" y="35445"/>
                </a:lnTo>
                <a:lnTo>
                  <a:pt x="1031100" y="8559"/>
                </a:lnTo>
                <a:lnTo>
                  <a:pt x="1003359" y="535"/>
                </a:lnTo>
                <a:lnTo>
                  <a:pt x="993241" y="0"/>
                </a:lnTo>
                <a:close/>
              </a:path>
              <a:path w="1223010" h="222885">
                <a:moveTo>
                  <a:pt x="1036828" y="99504"/>
                </a:moveTo>
                <a:lnTo>
                  <a:pt x="1004785" y="124256"/>
                </a:lnTo>
                <a:lnTo>
                  <a:pt x="1000582" y="124980"/>
                </a:lnTo>
                <a:lnTo>
                  <a:pt x="1057559" y="124980"/>
                </a:lnTo>
                <a:lnTo>
                  <a:pt x="1036828" y="99504"/>
                </a:lnTo>
                <a:close/>
              </a:path>
              <a:path w="1223010" h="222885">
                <a:moveTo>
                  <a:pt x="1222819" y="3035"/>
                </a:moveTo>
                <a:lnTo>
                  <a:pt x="1176604" y="3035"/>
                </a:lnTo>
                <a:lnTo>
                  <a:pt x="1138440" y="108546"/>
                </a:lnTo>
                <a:lnTo>
                  <a:pt x="1179439" y="108546"/>
                </a:lnTo>
                <a:lnTo>
                  <a:pt x="1222819" y="3035"/>
                </a:lnTo>
                <a:close/>
              </a:path>
              <a:path w="1223010" h="222885">
                <a:moveTo>
                  <a:pt x="1058277" y="37058"/>
                </a:moveTo>
                <a:lnTo>
                  <a:pt x="1000086" y="37058"/>
                </a:lnTo>
                <a:lnTo>
                  <a:pt x="1004392" y="37985"/>
                </a:lnTo>
                <a:lnTo>
                  <a:pt x="1008926" y="39827"/>
                </a:lnTo>
                <a:lnTo>
                  <a:pt x="1036421" y="63741"/>
                </a:lnTo>
                <a:lnTo>
                  <a:pt x="1058277" y="37058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3235" y="3071133"/>
            <a:ext cx="9924415" cy="6902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  <a:tabLst>
                <a:tab pos="2479040" algn="l"/>
                <a:tab pos="4889500" algn="l"/>
              </a:tabLst>
            </a:pP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by</a:t>
            </a:r>
            <a:r>
              <a:rPr sz="2150" spc="-16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employing</a:t>
            </a:r>
            <a:r>
              <a:rPr sz="2150" spc="-15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robust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	</a:t>
            </a:r>
            <a:r>
              <a:rPr sz="2150" spc="-35" dirty="0">
                <a:solidFill>
                  <a:srgbClr val="254832"/>
                </a:solidFill>
                <a:latin typeface="Verdana"/>
                <a:cs typeface="Verdana"/>
              </a:rPr>
              <a:t>techniques</a:t>
            </a:r>
            <a:r>
              <a:rPr sz="215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and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54832"/>
                </a:solidFill>
                <a:latin typeface="Verdana"/>
                <a:cs typeface="Verdana"/>
              </a:rPr>
              <a:t>reﬁning</a:t>
            </a:r>
            <a:r>
              <a:rPr sz="215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algorithms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to </a:t>
            </a: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improve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	and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adaptability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54832"/>
                </a:solidFill>
                <a:latin typeface="Verdana"/>
                <a:cs typeface="Verdana"/>
              </a:rPr>
              <a:t>across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54832"/>
                </a:solidFill>
                <a:latin typeface="Verdana"/>
                <a:cs typeface="Verdana"/>
              </a:rPr>
              <a:t>di</a:t>
            </a:r>
            <a:r>
              <a:rPr sz="2150" spc="130" dirty="0">
                <a:solidFill>
                  <a:srgbClr val="254832"/>
                </a:solidFill>
                <a:latin typeface="Verdana"/>
                <a:cs typeface="Verdana"/>
              </a:rPr>
              <a:t>  </a:t>
            </a:r>
            <a:r>
              <a:rPr sz="2150" spc="-40" dirty="0">
                <a:solidFill>
                  <a:srgbClr val="254832"/>
                </a:solidFill>
                <a:latin typeface="Verdana"/>
                <a:cs typeface="Verdana"/>
              </a:rPr>
              <a:t>erent</a:t>
            </a:r>
            <a:r>
              <a:rPr sz="215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54832"/>
                </a:solidFill>
                <a:latin typeface="Verdana"/>
                <a:cs typeface="Verdana"/>
              </a:rPr>
              <a:t>sign</a:t>
            </a:r>
            <a:r>
              <a:rPr sz="215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54832"/>
                </a:solidFill>
                <a:latin typeface="Verdana"/>
                <a:cs typeface="Verdana"/>
              </a:rPr>
              <a:t>languages.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2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459" dirty="0"/>
              <a:t>Challenges</a:t>
            </a:r>
            <a:r>
              <a:rPr sz="4500" spc="145" dirty="0"/>
              <a:t> </a:t>
            </a:r>
            <a:r>
              <a:rPr sz="4500" spc="645" dirty="0"/>
              <a:t>and</a:t>
            </a:r>
            <a:r>
              <a:rPr sz="4500" spc="150" dirty="0"/>
              <a:t> </a:t>
            </a:r>
            <a:r>
              <a:rPr sz="4500" spc="484" dirty="0"/>
              <a:t>Solutions</a:t>
            </a:r>
            <a:endParaRPr sz="4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442"/>
            <a:ext cx="8638729" cy="3068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3044" rIns="0" bIns="0" rtlCol="0">
            <a:spAutoFit/>
          </a:bodyPr>
          <a:lstStyle/>
          <a:p>
            <a:pPr marL="1864360">
              <a:lnSpc>
                <a:spcPct val="100000"/>
              </a:lnSpc>
              <a:spcBef>
                <a:spcPts val="120"/>
              </a:spcBef>
            </a:pPr>
            <a:r>
              <a:rPr sz="5900" spc="750" dirty="0"/>
              <a:t>Impact</a:t>
            </a:r>
            <a:r>
              <a:rPr sz="5900" spc="175" dirty="0"/>
              <a:t> </a:t>
            </a:r>
            <a:r>
              <a:rPr sz="5900" spc="795" dirty="0"/>
              <a:t>on</a:t>
            </a:r>
            <a:r>
              <a:rPr sz="5900" spc="185" dirty="0"/>
              <a:t> </a:t>
            </a:r>
            <a:r>
              <a:rPr sz="5900" spc="515" dirty="0"/>
              <a:t>Society</a:t>
            </a:r>
            <a:endParaRPr sz="5900"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2750" y="2698927"/>
            <a:ext cx="3977348" cy="2380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630772" y="2643409"/>
            <a:ext cx="349059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40" dirty="0">
                <a:solidFill>
                  <a:srgbClr val="254832"/>
                </a:solidFill>
                <a:latin typeface="Verdana"/>
                <a:cs typeface="Verdana"/>
              </a:rPr>
              <a:t>have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254832"/>
                </a:solidFill>
                <a:latin typeface="Verdana"/>
                <a:cs typeface="Verdana"/>
              </a:rPr>
              <a:t>the</a:t>
            </a:r>
            <a:r>
              <a:rPr sz="180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254832"/>
                </a:solidFill>
                <a:latin typeface="Verdana"/>
                <a:cs typeface="Verdana"/>
              </a:rPr>
              <a:t>potential</a:t>
            </a:r>
            <a:r>
              <a:rPr sz="180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to</a:t>
            </a:r>
            <a:r>
              <a:rPr sz="180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54832"/>
                </a:solidFill>
                <a:latin typeface="Verdana"/>
                <a:cs typeface="Verdana"/>
              </a:rPr>
              <a:t>transform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2422" y="2965627"/>
            <a:ext cx="1819021" cy="238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166044" y="2643409"/>
            <a:ext cx="611314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95"/>
              </a:spcBef>
            </a:pPr>
            <a:r>
              <a:rPr sz="1800" spc="-70" dirty="0">
                <a:solidFill>
                  <a:srgbClr val="254832"/>
                </a:solidFill>
                <a:latin typeface="Verdana"/>
                <a:cs typeface="Verdana"/>
              </a:rPr>
              <a:t>The</a:t>
            </a:r>
            <a:r>
              <a:rPr sz="1800" spc="-10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254832"/>
                </a:solidFill>
                <a:latin typeface="Verdana"/>
                <a:cs typeface="Verdana"/>
              </a:rPr>
              <a:t>advancements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254832"/>
                </a:solidFill>
                <a:latin typeface="Verdana"/>
                <a:cs typeface="Verdana"/>
              </a:rPr>
              <a:t>in</a:t>
            </a:r>
            <a:endParaRPr sz="1800">
              <a:latin typeface="Verdana"/>
              <a:cs typeface="Verdana"/>
            </a:endParaRPr>
          </a:p>
          <a:p>
            <a:pPr marL="75565">
              <a:lnSpc>
                <a:spcPts val="2130"/>
              </a:lnSpc>
              <a:tabLst>
                <a:tab pos="4474210" algn="l"/>
              </a:tabLst>
            </a:pPr>
            <a:r>
              <a:rPr sz="1800" spc="-30" dirty="0">
                <a:solidFill>
                  <a:srgbClr val="254832"/>
                </a:solidFill>
                <a:latin typeface="Verdana"/>
                <a:cs typeface="Verdana"/>
              </a:rPr>
              <a:t>communication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for</a:t>
            </a:r>
            <a:r>
              <a:rPr sz="180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254832"/>
                </a:solidFill>
                <a:latin typeface="Verdana"/>
                <a:cs typeface="Verdana"/>
              </a:rPr>
              <a:t>the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	</a:t>
            </a:r>
            <a:r>
              <a:rPr sz="1800" spc="-250" dirty="0">
                <a:solidFill>
                  <a:srgbClr val="254832"/>
                </a:solidFill>
                <a:latin typeface="Verdana"/>
                <a:cs typeface="Verdana"/>
              </a:rPr>
              <a:t>.</a:t>
            </a:r>
            <a:r>
              <a:rPr sz="1800" spc="-12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254832"/>
                </a:solidFill>
                <a:latin typeface="Verdana"/>
                <a:cs typeface="Verdana"/>
              </a:rPr>
              <a:t>By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254832"/>
                </a:solidFill>
                <a:latin typeface="Verdana"/>
                <a:cs typeface="Verdana"/>
              </a:rPr>
              <a:t>promoting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46258" y="2965627"/>
            <a:ext cx="1097915" cy="238125"/>
          </a:xfrm>
          <a:custGeom>
            <a:avLst/>
            <a:gdLst/>
            <a:ahLst/>
            <a:cxnLst/>
            <a:rect l="l" t="t" r="r" b="b"/>
            <a:pathLst>
              <a:path w="1097915" h="238125">
                <a:moveTo>
                  <a:pt x="26771" y="0"/>
                </a:moveTo>
                <a:lnTo>
                  <a:pt x="14287" y="0"/>
                </a:lnTo>
                <a:lnTo>
                  <a:pt x="9321" y="1816"/>
                </a:lnTo>
                <a:lnTo>
                  <a:pt x="1854" y="9093"/>
                </a:lnTo>
                <a:lnTo>
                  <a:pt x="0" y="13804"/>
                </a:lnTo>
                <a:lnTo>
                  <a:pt x="0" y="25654"/>
                </a:lnTo>
                <a:lnTo>
                  <a:pt x="1841" y="30441"/>
                </a:lnTo>
                <a:lnTo>
                  <a:pt x="5511" y="33947"/>
                </a:lnTo>
                <a:lnTo>
                  <a:pt x="9194" y="37388"/>
                </a:lnTo>
                <a:lnTo>
                  <a:pt x="14173" y="39116"/>
                </a:lnTo>
                <a:lnTo>
                  <a:pt x="26581" y="39116"/>
                </a:lnTo>
                <a:lnTo>
                  <a:pt x="31521" y="37299"/>
                </a:lnTo>
                <a:lnTo>
                  <a:pt x="35280" y="33655"/>
                </a:lnTo>
                <a:lnTo>
                  <a:pt x="39077" y="30022"/>
                </a:lnTo>
                <a:lnTo>
                  <a:pt x="40970" y="25323"/>
                </a:lnTo>
                <a:lnTo>
                  <a:pt x="40970" y="13462"/>
                </a:lnTo>
                <a:lnTo>
                  <a:pt x="39128" y="8686"/>
                </a:lnTo>
                <a:lnTo>
                  <a:pt x="35445" y="5232"/>
                </a:lnTo>
                <a:lnTo>
                  <a:pt x="31775" y="1739"/>
                </a:lnTo>
                <a:lnTo>
                  <a:pt x="26771" y="0"/>
                </a:lnTo>
                <a:close/>
              </a:path>
              <a:path w="1097915" h="238125">
                <a:moveTo>
                  <a:pt x="37287" y="56184"/>
                </a:moveTo>
                <a:lnTo>
                  <a:pt x="4343" y="56184"/>
                </a:lnTo>
                <a:lnTo>
                  <a:pt x="4343" y="185496"/>
                </a:lnTo>
                <a:lnTo>
                  <a:pt x="37287" y="185496"/>
                </a:lnTo>
                <a:lnTo>
                  <a:pt x="37287" y="56184"/>
                </a:lnTo>
                <a:close/>
              </a:path>
              <a:path w="1097915" h="238125">
                <a:moveTo>
                  <a:pt x="96913" y="56184"/>
                </a:moveTo>
                <a:lnTo>
                  <a:pt x="63906" y="56184"/>
                </a:lnTo>
                <a:lnTo>
                  <a:pt x="63906" y="185496"/>
                </a:lnTo>
                <a:lnTo>
                  <a:pt x="96913" y="185496"/>
                </a:lnTo>
                <a:lnTo>
                  <a:pt x="96913" y="104902"/>
                </a:lnTo>
                <a:lnTo>
                  <a:pt x="97561" y="101866"/>
                </a:lnTo>
                <a:lnTo>
                  <a:pt x="119710" y="84607"/>
                </a:lnTo>
                <a:lnTo>
                  <a:pt x="123837" y="84607"/>
                </a:lnTo>
                <a:lnTo>
                  <a:pt x="128663" y="84315"/>
                </a:lnTo>
                <a:lnTo>
                  <a:pt x="174416" y="84315"/>
                </a:lnTo>
                <a:lnTo>
                  <a:pt x="172212" y="77978"/>
                </a:lnTo>
                <a:lnTo>
                  <a:pt x="168833" y="69875"/>
                </a:lnTo>
                <a:lnTo>
                  <a:pt x="166525" y="67144"/>
                </a:lnTo>
                <a:lnTo>
                  <a:pt x="96913" y="67144"/>
                </a:lnTo>
                <a:lnTo>
                  <a:pt x="96913" y="56184"/>
                </a:lnTo>
                <a:close/>
              </a:path>
              <a:path w="1097915" h="238125">
                <a:moveTo>
                  <a:pt x="174416" y="84315"/>
                </a:moveTo>
                <a:lnTo>
                  <a:pt x="128663" y="84315"/>
                </a:lnTo>
                <a:lnTo>
                  <a:pt x="132537" y="84963"/>
                </a:lnTo>
                <a:lnTo>
                  <a:pt x="135432" y="86563"/>
                </a:lnTo>
                <a:lnTo>
                  <a:pt x="138328" y="88125"/>
                </a:lnTo>
                <a:lnTo>
                  <a:pt x="140512" y="90754"/>
                </a:lnTo>
                <a:lnTo>
                  <a:pt x="142011" y="94475"/>
                </a:lnTo>
                <a:lnTo>
                  <a:pt x="143535" y="98145"/>
                </a:lnTo>
                <a:lnTo>
                  <a:pt x="144284" y="103098"/>
                </a:lnTo>
                <a:lnTo>
                  <a:pt x="144284" y="185496"/>
                </a:lnTo>
                <a:lnTo>
                  <a:pt x="177292" y="185496"/>
                </a:lnTo>
                <a:lnTo>
                  <a:pt x="177187" y="104902"/>
                </a:lnTo>
                <a:lnTo>
                  <a:pt x="176953" y="99047"/>
                </a:lnTo>
                <a:lnTo>
                  <a:pt x="176023" y="91454"/>
                </a:lnTo>
                <a:lnTo>
                  <a:pt x="174416" y="84315"/>
                </a:lnTo>
                <a:close/>
              </a:path>
              <a:path w="1097915" h="238125">
                <a:moveTo>
                  <a:pt x="131419" y="53670"/>
                </a:moveTo>
                <a:lnTo>
                  <a:pt x="124320" y="53670"/>
                </a:lnTo>
                <a:lnTo>
                  <a:pt x="117436" y="55219"/>
                </a:lnTo>
                <a:lnTo>
                  <a:pt x="105638" y="60655"/>
                </a:lnTo>
                <a:lnTo>
                  <a:pt x="101015" y="63601"/>
                </a:lnTo>
                <a:lnTo>
                  <a:pt x="96913" y="67144"/>
                </a:lnTo>
                <a:lnTo>
                  <a:pt x="166525" y="67144"/>
                </a:lnTo>
                <a:lnTo>
                  <a:pt x="131419" y="53670"/>
                </a:lnTo>
                <a:close/>
              </a:path>
              <a:path w="1097915" h="238125">
                <a:moveTo>
                  <a:pt x="255384" y="53670"/>
                </a:moveTo>
                <a:lnTo>
                  <a:pt x="216379" y="67422"/>
                </a:lnTo>
                <a:lnTo>
                  <a:pt x="194498" y="102836"/>
                </a:lnTo>
                <a:lnTo>
                  <a:pt x="192455" y="120726"/>
                </a:lnTo>
                <a:lnTo>
                  <a:pt x="192965" y="129874"/>
                </a:lnTo>
                <a:lnTo>
                  <a:pt x="210389" y="168371"/>
                </a:lnTo>
                <a:lnTo>
                  <a:pt x="246614" y="187224"/>
                </a:lnTo>
                <a:lnTo>
                  <a:pt x="255384" y="187782"/>
                </a:lnTo>
                <a:lnTo>
                  <a:pt x="263173" y="187336"/>
                </a:lnTo>
                <a:lnTo>
                  <a:pt x="299224" y="171761"/>
                </a:lnTo>
                <a:lnTo>
                  <a:pt x="310451" y="159359"/>
                </a:lnTo>
                <a:lnTo>
                  <a:pt x="308590" y="157073"/>
                </a:lnTo>
                <a:lnTo>
                  <a:pt x="251828" y="157073"/>
                </a:lnTo>
                <a:lnTo>
                  <a:pt x="246253" y="155473"/>
                </a:lnTo>
                <a:lnTo>
                  <a:pt x="224282" y="127635"/>
                </a:lnTo>
                <a:lnTo>
                  <a:pt x="224282" y="113741"/>
                </a:lnTo>
                <a:lnTo>
                  <a:pt x="251282" y="84328"/>
                </a:lnTo>
                <a:lnTo>
                  <a:pt x="309193" y="84328"/>
                </a:lnTo>
                <a:lnTo>
                  <a:pt x="310286" y="82994"/>
                </a:lnTo>
                <a:lnTo>
                  <a:pt x="279415" y="57651"/>
                </a:lnTo>
                <a:lnTo>
                  <a:pt x="263756" y="54112"/>
                </a:lnTo>
                <a:lnTo>
                  <a:pt x="255384" y="53670"/>
                </a:lnTo>
                <a:close/>
              </a:path>
              <a:path w="1097915" h="238125">
                <a:moveTo>
                  <a:pt x="291439" y="136004"/>
                </a:moveTo>
                <a:lnTo>
                  <a:pt x="261454" y="157073"/>
                </a:lnTo>
                <a:lnTo>
                  <a:pt x="308590" y="157073"/>
                </a:lnTo>
                <a:lnTo>
                  <a:pt x="291439" y="136004"/>
                </a:lnTo>
                <a:close/>
              </a:path>
              <a:path w="1097915" h="238125">
                <a:moveTo>
                  <a:pt x="309193" y="84328"/>
                </a:moveTo>
                <a:lnTo>
                  <a:pt x="261048" y="84328"/>
                </a:lnTo>
                <a:lnTo>
                  <a:pt x="264617" y="85090"/>
                </a:lnTo>
                <a:lnTo>
                  <a:pt x="268363" y="86614"/>
                </a:lnTo>
                <a:lnTo>
                  <a:pt x="291109" y="106400"/>
                </a:lnTo>
                <a:lnTo>
                  <a:pt x="309193" y="84328"/>
                </a:lnTo>
                <a:close/>
              </a:path>
              <a:path w="1097915" h="238125">
                <a:moveTo>
                  <a:pt x="355333" y="7073"/>
                </a:moveTo>
                <a:lnTo>
                  <a:pt x="322338" y="7073"/>
                </a:lnTo>
                <a:lnTo>
                  <a:pt x="322338" y="185496"/>
                </a:lnTo>
                <a:lnTo>
                  <a:pt x="355333" y="185496"/>
                </a:lnTo>
                <a:lnTo>
                  <a:pt x="355333" y="7073"/>
                </a:lnTo>
                <a:close/>
              </a:path>
              <a:path w="1097915" h="238125">
                <a:moveTo>
                  <a:pt x="411048" y="56184"/>
                </a:moveTo>
                <a:lnTo>
                  <a:pt x="378053" y="56184"/>
                </a:lnTo>
                <a:lnTo>
                  <a:pt x="378136" y="136690"/>
                </a:lnTo>
                <a:lnTo>
                  <a:pt x="392925" y="176695"/>
                </a:lnTo>
                <a:lnTo>
                  <a:pt x="424815" y="187782"/>
                </a:lnTo>
                <a:lnTo>
                  <a:pt x="432320" y="187782"/>
                </a:lnTo>
                <a:lnTo>
                  <a:pt x="439331" y="186334"/>
                </a:lnTo>
                <a:lnTo>
                  <a:pt x="451027" y="181102"/>
                </a:lnTo>
                <a:lnTo>
                  <a:pt x="455676" y="178104"/>
                </a:lnTo>
                <a:lnTo>
                  <a:pt x="459765" y="174434"/>
                </a:lnTo>
                <a:lnTo>
                  <a:pt x="492772" y="174434"/>
                </a:lnTo>
                <a:lnTo>
                  <a:pt x="492772" y="157746"/>
                </a:lnTo>
                <a:lnTo>
                  <a:pt x="429399" y="157746"/>
                </a:lnTo>
                <a:lnTo>
                  <a:pt x="425196" y="156641"/>
                </a:lnTo>
                <a:lnTo>
                  <a:pt x="411064" y="134886"/>
                </a:lnTo>
                <a:lnTo>
                  <a:pt x="411048" y="56184"/>
                </a:lnTo>
                <a:close/>
              </a:path>
              <a:path w="1097915" h="238125">
                <a:moveTo>
                  <a:pt x="492772" y="174434"/>
                </a:moveTo>
                <a:lnTo>
                  <a:pt x="459765" y="174434"/>
                </a:lnTo>
                <a:lnTo>
                  <a:pt x="459765" y="185496"/>
                </a:lnTo>
                <a:lnTo>
                  <a:pt x="492772" y="185496"/>
                </a:lnTo>
                <a:lnTo>
                  <a:pt x="492772" y="174434"/>
                </a:lnTo>
                <a:close/>
              </a:path>
              <a:path w="1097915" h="238125">
                <a:moveTo>
                  <a:pt x="492772" y="56184"/>
                </a:moveTo>
                <a:lnTo>
                  <a:pt x="459765" y="56184"/>
                </a:lnTo>
                <a:lnTo>
                  <a:pt x="459765" y="136690"/>
                </a:lnTo>
                <a:lnTo>
                  <a:pt x="459117" y="140030"/>
                </a:lnTo>
                <a:lnTo>
                  <a:pt x="438200" y="157746"/>
                </a:lnTo>
                <a:lnTo>
                  <a:pt x="492772" y="157746"/>
                </a:lnTo>
                <a:lnTo>
                  <a:pt x="492772" y="56184"/>
                </a:lnTo>
                <a:close/>
              </a:path>
              <a:path w="1097915" h="238125">
                <a:moveTo>
                  <a:pt x="530174" y="141846"/>
                </a:moveTo>
                <a:lnTo>
                  <a:pt x="507098" y="161582"/>
                </a:lnTo>
                <a:lnTo>
                  <a:pt x="512936" y="168423"/>
                </a:lnTo>
                <a:lnTo>
                  <a:pt x="518980" y="174124"/>
                </a:lnTo>
                <a:lnTo>
                  <a:pt x="560882" y="187782"/>
                </a:lnTo>
                <a:lnTo>
                  <a:pt x="569645" y="187782"/>
                </a:lnTo>
                <a:lnTo>
                  <a:pt x="606780" y="162267"/>
                </a:lnTo>
                <a:lnTo>
                  <a:pt x="607839" y="158915"/>
                </a:lnTo>
                <a:lnTo>
                  <a:pt x="556742" y="158915"/>
                </a:lnTo>
                <a:lnTo>
                  <a:pt x="551243" y="157873"/>
                </a:lnTo>
                <a:lnTo>
                  <a:pt x="541693" y="153708"/>
                </a:lnTo>
                <a:lnTo>
                  <a:pt x="536257" y="149059"/>
                </a:lnTo>
                <a:lnTo>
                  <a:pt x="530174" y="141846"/>
                </a:lnTo>
                <a:close/>
              </a:path>
              <a:path w="1097915" h="238125">
                <a:moveTo>
                  <a:pt x="565543" y="53670"/>
                </a:moveTo>
                <a:lnTo>
                  <a:pt x="553059" y="53670"/>
                </a:lnTo>
                <a:lnTo>
                  <a:pt x="546963" y="54597"/>
                </a:lnTo>
                <a:lnTo>
                  <a:pt x="513092" y="81762"/>
                </a:lnTo>
                <a:lnTo>
                  <a:pt x="511873" y="97739"/>
                </a:lnTo>
                <a:lnTo>
                  <a:pt x="512456" y="101777"/>
                </a:lnTo>
                <a:lnTo>
                  <a:pt x="539940" y="130708"/>
                </a:lnTo>
                <a:lnTo>
                  <a:pt x="556704" y="135775"/>
                </a:lnTo>
                <a:lnTo>
                  <a:pt x="561682" y="137109"/>
                </a:lnTo>
                <a:lnTo>
                  <a:pt x="565670" y="138404"/>
                </a:lnTo>
                <a:lnTo>
                  <a:pt x="568693" y="139623"/>
                </a:lnTo>
                <a:lnTo>
                  <a:pt x="571728" y="140817"/>
                </a:lnTo>
                <a:lnTo>
                  <a:pt x="573798" y="141782"/>
                </a:lnTo>
                <a:lnTo>
                  <a:pt x="574878" y="142519"/>
                </a:lnTo>
                <a:lnTo>
                  <a:pt x="576541" y="143891"/>
                </a:lnTo>
                <a:lnTo>
                  <a:pt x="577380" y="145834"/>
                </a:lnTo>
                <a:lnTo>
                  <a:pt x="577380" y="149872"/>
                </a:lnTo>
                <a:lnTo>
                  <a:pt x="577062" y="151295"/>
                </a:lnTo>
                <a:lnTo>
                  <a:pt x="576427" y="152552"/>
                </a:lnTo>
                <a:lnTo>
                  <a:pt x="575843" y="153784"/>
                </a:lnTo>
                <a:lnTo>
                  <a:pt x="565213" y="158915"/>
                </a:lnTo>
                <a:lnTo>
                  <a:pt x="607839" y="158915"/>
                </a:lnTo>
                <a:lnTo>
                  <a:pt x="608990" y="155270"/>
                </a:lnTo>
                <a:lnTo>
                  <a:pt x="608923" y="141782"/>
                </a:lnTo>
                <a:lnTo>
                  <a:pt x="608266" y="137414"/>
                </a:lnTo>
                <a:lnTo>
                  <a:pt x="606806" y="132994"/>
                </a:lnTo>
                <a:lnTo>
                  <a:pt x="605396" y="128536"/>
                </a:lnTo>
                <a:lnTo>
                  <a:pt x="602907" y="124612"/>
                </a:lnTo>
                <a:lnTo>
                  <a:pt x="599338" y="121234"/>
                </a:lnTo>
                <a:lnTo>
                  <a:pt x="596150" y="117805"/>
                </a:lnTo>
                <a:lnTo>
                  <a:pt x="561594" y="104190"/>
                </a:lnTo>
                <a:lnTo>
                  <a:pt x="557580" y="102997"/>
                </a:lnTo>
                <a:lnTo>
                  <a:pt x="544830" y="90576"/>
                </a:lnTo>
                <a:lnTo>
                  <a:pt x="545109" y="89293"/>
                </a:lnTo>
                <a:lnTo>
                  <a:pt x="557834" y="82550"/>
                </a:lnTo>
                <a:lnTo>
                  <a:pt x="605461" y="82550"/>
                </a:lnTo>
                <a:lnTo>
                  <a:pt x="609828" y="77749"/>
                </a:lnTo>
                <a:lnTo>
                  <a:pt x="571563" y="54495"/>
                </a:lnTo>
                <a:lnTo>
                  <a:pt x="565543" y="53670"/>
                </a:lnTo>
                <a:close/>
              </a:path>
              <a:path w="1097915" h="238125">
                <a:moveTo>
                  <a:pt x="605461" y="82550"/>
                </a:moveTo>
                <a:lnTo>
                  <a:pt x="563003" y="82550"/>
                </a:lnTo>
                <a:lnTo>
                  <a:pt x="565708" y="83083"/>
                </a:lnTo>
                <a:lnTo>
                  <a:pt x="568794" y="84162"/>
                </a:lnTo>
                <a:lnTo>
                  <a:pt x="590257" y="99263"/>
                </a:lnTo>
                <a:lnTo>
                  <a:pt x="605461" y="82550"/>
                </a:lnTo>
                <a:close/>
              </a:path>
              <a:path w="1097915" h="238125">
                <a:moveTo>
                  <a:pt x="651865" y="0"/>
                </a:moveTo>
                <a:lnTo>
                  <a:pt x="639381" y="0"/>
                </a:lnTo>
                <a:lnTo>
                  <a:pt x="634415" y="1816"/>
                </a:lnTo>
                <a:lnTo>
                  <a:pt x="626948" y="9093"/>
                </a:lnTo>
                <a:lnTo>
                  <a:pt x="625094" y="13804"/>
                </a:lnTo>
                <a:lnTo>
                  <a:pt x="625094" y="25654"/>
                </a:lnTo>
                <a:lnTo>
                  <a:pt x="626922" y="30441"/>
                </a:lnTo>
                <a:lnTo>
                  <a:pt x="630605" y="33947"/>
                </a:lnTo>
                <a:lnTo>
                  <a:pt x="634288" y="37388"/>
                </a:lnTo>
                <a:lnTo>
                  <a:pt x="639267" y="39116"/>
                </a:lnTo>
                <a:lnTo>
                  <a:pt x="651675" y="39116"/>
                </a:lnTo>
                <a:lnTo>
                  <a:pt x="656615" y="37299"/>
                </a:lnTo>
                <a:lnTo>
                  <a:pt x="664159" y="30022"/>
                </a:lnTo>
                <a:lnTo>
                  <a:pt x="666051" y="25323"/>
                </a:lnTo>
                <a:lnTo>
                  <a:pt x="666051" y="13462"/>
                </a:lnTo>
                <a:lnTo>
                  <a:pt x="664222" y="8686"/>
                </a:lnTo>
                <a:lnTo>
                  <a:pt x="660539" y="5232"/>
                </a:lnTo>
                <a:lnTo>
                  <a:pt x="656856" y="1739"/>
                </a:lnTo>
                <a:lnTo>
                  <a:pt x="651865" y="0"/>
                </a:lnTo>
                <a:close/>
              </a:path>
              <a:path w="1097915" h="238125">
                <a:moveTo>
                  <a:pt x="662381" y="56184"/>
                </a:moveTo>
                <a:lnTo>
                  <a:pt x="629437" y="56184"/>
                </a:lnTo>
                <a:lnTo>
                  <a:pt x="629437" y="185496"/>
                </a:lnTo>
                <a:lnTo>
                  <a:pt x="662381" y="185496"/>
                </a:lnTo>
                <a:lnTo>
                  <a:pt x="662381" y="56184"/>
                </a:lnTo>
                <a:close/>
              </a:path>
              <a:path w="1097915" h="238125">
                <a:moveTo>
                  <a:pt x="710857" y="56184"/>
                </a:moveTo>
                <a:lnTo>
                  <a:pt x="675182" y="56184"/>
                </a:lnTo>
                <a:lnTo>
                  <a:pt x="729856" y="185496"/>
                </a:lnTo>
                <a:lnTo>
                  <a:pt x="752995" y="185496"/>
                </a:lnTo>
                <a:lnTo>
                  <a:pt x="775806" y="134112"/>
                </a:lnTo>
                <a:lnTo>
                  <a:pt x="742594" y="134112"/>
                </a:lnTo>
                <a:lnTo>
                  <a:pt x="710857" y="56184"/>
                </a:lnTo>
                <a:close/>
              </a:path>
              <a:path w="1097915" h="238125">
                <a:moveTo>
                  <a:pt x="810399" y="56184"/>
                </a:moveTo>
                <a:lnTo>
                  <a:pt x="775792" y="56184"/>
                </a:lnTo>
                <a:lnTo>
                  <a:pt x="742594" y="134112"/>
                </a:lnTo>
                <a:lnTo>
                  <a:pt x="775806" y="134112"/>
                </a:lnTo>
                <a:lnTo>
                  <a:pt x="810399" y="56184"/>
                </a:lnTo>
                <a:close/>
              </a:path>
              <a:path w="1097915" h="238125">
                <a:moveTo>
                  <a:pt x="846150" y="0"/>
                </a:moveTo>
                <a:lnTo>
                  <a:pt x="833666" y="0"/>
                </a:lnTo>
                <a:lnTo>
                  <a:pt x="828700" y="1816"/>
                </a:lnTo>
                <a:lnTo>
                  <a:pt x="821232" y="9093"/>
                </a:lnTo>
                <a:lnTo>
                  <a:pt x="819378" y="13804"/>
                </a:lnTo>
                <a:lnTo>
                  <a:pt x="819378" y="25654"/>
                </a:lnTo>
                <a:lnTo>
                  <a:pt x="821220" y="30441"/>
                </a:lnTo>
                <a:lnTo>
                  <a:pt x="824890" y="33947"/>
                </a:lnTo>
                <a:lnTo>
                  <a:pt x="828573" y="37388"/>
                </a:lnTo>
                <a:lnTo>
                  <a:pt x="833551" y="39116"/>
                </a:lnTo>
                <a:lnTo>
                  <a:pt x="845959" y="39116"/>
                </a:lnTo>
                <a:lnTo>
                  <a:pt x="850900" y="37299"/>
                </a:lnTo>
                <a:lnTo>
                  <a:pt x="858443" y="30022"/>
                </a:lnTo>
                <a:lnTo>
                  <a:pt x="860336" y="25323"/>
                </a:lnTo>
                <a:lnTo>
                  <a:pt x="860336" y="13462"/>
                </a:lnTo>
                <a:lnTo>
                  <a:pt x="858507" y="8686"/>
                </a:lnTo>
                <a:lnTo>
                  <a:pt x="854824" y="5232"/>
                </a:lnTo>
                <a:lnTo>
                  <a:pt x="851141" y="1739"/>
                </a:lnTo>
                <a:lnTo>
                  <a:pt x="846150" y="0"/>
                </a:lnTo>
                <a:close/>
              </a:path>
              <a:path w="1097915" h="238125">
                <a:moveTo>
                  <a:pt x="856665" y="56184"/>
                </a:moveTo>
                <a:lnTo>
                  <a:pt x="823722" y="56184"/>
                </a:lnTo>
                <a:lnTo>
                  <a:pt x="823722" y="185496"/>
                </a:lnTo>
                <a:lnTo>
                  <a:pt x="856665" y="185496"/>
                </a:lnTo>
                <a:lnTo>
                  <a:pt x="856665" y="56184"/>
                </a:lnTo>
                <a:close/>
              </a:path>
              <a:path w="1097915" h="238125">
                <a:moveTo>
                  <a:pt x="990917" y="56184"/>
                </a:moveTo>
                <a:lnTo>
                  <a:pt x="958989" y="56184"/>
                </a:lnTo>
                <a:lnTo>
                  <a:pt x="958989" y="69566"/>
                </a:lnTo>
                <a:lnTo>
                  <a:pt x="1010831" y="186537"/>
                </a:lnTo>
                <a:lnTo>
                  <a:pt x="988517" y="238010"/>
                </a:lnTo>
                <a:lnTo>
                  <a:pt x="1024356" y="238010"/>
                </a:lnTo>
                <a:lnTo>
                  <a:pt x="1045870" y="182549"/>
                </a:lnTo>
                <a:lnTo>
                  <a:pt x="1061932" y="143484"/>
                </a:lnTo>
                <a:lnTo>
                  <a:pt x="1028001" y="143484"/>
                </a:lnTo>
                <a:lnTo>
                  <a:pt x="990917" y="56184"/>
                </a:lnTo>
                <a:close/>
              </a:path>
              <a:path w="1097915" h="238125">
                <a:moveTo>
                  <a:pt x="931113" y="88455"/>
                </a:moveTo>
                <a:lnTo>
                  <a:pt x="898118" y="88455"/>
                </a:lnTo>
                <a:lnTo>
                  <a:pt x="898118" y="185496"/>
                </a:lnTo>
                <a:lnTo>
                  <a:pt x="931113" y="185496"/>
                </a:lnTo>
                <a:lnTo>
                  <a:pt x="931113" y="88455"/>
                </a:lnTo>
                <a:close/>
              </a:path>
              <a:path w="1097915" h="238125">
                <a:moveTo>
                  <a:pt x="1097826" y="56184"/>
                </a:moveTo>
                <a:lnTo>
                  <a:pt x="1059586" y="56184"/>
                </a:lnTo>
                <a:lnTo>
                  <a:pt x="1028001" y="143484"/>
                </a:lnTo>
                <a:lnTo>
                  <a:pt x="1061932" y="143484"/>
                </a:lnTo>
                <a:lnTo>
                  <a:pt x="1097826" y="56184"/>
                </a:lnTo>
                <a:close/>
              </a:path>
              <a:path w="1097915" h="238125">
                <a:moveTo>
                  <a:pt x="953058" y="56184"/>
                </a:moveTo>
                <a:lnTo>
                  <a:pt x="873252" y="56184"/>
                </a:lnTo>
                <a:lnTo>
                  <a:pt x="873252" y="88455"/>
                </a:lnTo>
                <a:lnTo>
                  <a:pt x="958989" y="88455"/>
                </a:lnTo>
                <a:lnTo>
                  <a:pt x="958989" y="69566"/>
                </a:lnTo>
                <a:lnTo>
                  <a:pt x="953058" y="56184"/>
                </a:lnTo>
                <a:close/>
              </a:path>
              <a:path w="1097915" h="238125">
                <a:moveTo>
                  <a:pt x="958989" y="56184"/>
                </a:moveTo>
                <a:lnTo>
                  <a:pt x="953058" y="56184"/>
                </a:lnTo>
                <a:lnTo>
                  <a:pt x="958989" y="69566"/>
                </a:lnTo>
                <a:lnTo>
                  <a:pt x="958989" y="56184"/>
                </a:lnTo>
                <a:close/>
              </a:path>
              <a:path w="1097915" h="238125">
                <a:moveTo>
                  <a:pt x="931113" y="25577"/>
                </a:moveTo>
                <a:lnTo>
                  <a:pt x="898118" y="25577"/>
                </a:lnTo>
                <a:lnTo>
                  <a:pt x="898118" y="56184"/>
                </a:lnTo>
                <a:lnTo>
                  <a:pt x="931113" y="56184"/>
                </a:lnTo>
                <a:lnTo>
                  <a:pt x="931113" y="25577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20817" y="2910109"/>
            <a:ext cx="2637155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85" dirty="0">
                <a:solidFill>
                  <a:srgbClr val="254832"/>
                </a:solidFill>
                <a:latin typeface="Verdana"/>
                <a:cs typeface="Verdana"/>
              </a:rPr>
              <a:t>,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254832"/>
                </a:solidFill>
                <a:latin typeface="Verdana"/>
                <a:cs typeface="Verdana"/>
              </a:rPr>
              <a:t>we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can</a:t>
            </a:r>
            <a:r>
              <a:rPr sz="1800" spc="-114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254832"/>
                </a:solidFill>
                <a:latin typeface="Verdana"/>
                <a:cs typeface="Verdana"/>
              </a:rPr>
              <a:t>enhance</a:t>
            </a:r>
            <a:r>
              <a:rPr sz="1800" spc="-12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54832"/>
                </a:solidFill>
                <a:latin typeface="Verdana"/>
                <a:cs typeface="Verdana"/>
              </a:rPr>
              <a:t>social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82736" y="3518077"/>
            <a:ext cx="1034415" cy="236220"/>
          </a:xfrm>
          <a:custGeom>
            <a:avLst/>
            <a:gdLst/>
            <a:ahLst/>
            <a:cxnLst/>
            <a:rect l="l" t="t" r="r" b="b"/>
            <a:pathLst>
              <a:path w="1034415" h="236220">
                <a:moveTo>
                  <a:pt x="74333" y="53390"/>
                </a:moveTo>
                <a:lnTo>
                  <a:pt x="65938" y="53390"/>
                </a:lnTo>
                <a:lnTo>
                  <a:pt x="58956" y="53707"/>
                </a:lnTo>
                <a:lnTo>
                  <a:pt x="18554" y="72796"/>
                </a:lnTo>
                <a:lnTo>
                  <a:pt x="1222" y="107669"/>
                </a:lnTo>
                <a:lnTo>
                  <a:pt x="0" y="122072"/>
                </a:lnTo>
                <a:lnTo>
                  <a:pt x="545" y="131359"/>
                </a:lnTo>
                <a:lnTo>
                  <a:pt x="19186" y="169221"/>
                </a:lnTo>
                <a:lnTo>
                  <a:pt x="58374" y="187253"/>
                </a:lnTo>
                <a:lnTo>
                  <a:pt x="67945" y="187782"/>
                </a:lnTo>
                <a:lnTo>
                  <a:pt x="74002" y="187782"/>
                </a:lnTo>
                <a:lnTo>
                  <a:pt x="115531" y="170916"/>
                </a:lnTo>
                <a:lnTo>
                  <a:pt x="121399" y="165036"/>
                </a:lnTo>
                <a:lnTo>
                  <a:pt x="115565" y="156845"/>
                </a:lnTo>
                <a:lnTo>
                  <a:pt x="62649" y="156845"/>
                </a:lnTo>
                <a:lnTo>
                  <a:pt x="56032" y="155384"/>
                </a:lnTo>
                <a:lnTo>
                  <a:pt x="33947" y="131152"/>
                </a:lnTo>
                <a:lnTo>
                  <a:pt x="124625" y="131152"/>
                </a:lnTo>
                <a:lnTo>
                  <a:pt x="125003" y="114704"/>
                </a:lnTo>
                <a:lnTo>
                  <a:pt x="125145" y="107492"/>
                </a:lnTo>
                <a:lnTo>
                  <a:pt x="124410" y="102946"/>
                </a:lnTo>
                <a:lnTo>
                  <a:pt x="35458" y="102946"/>
                </a:lnTo>
                <a:lnTo>
                  <a:pt x="35788" y="102095"/>
                </a:lnTo>
                <a:lnTo>
                  <a:pt x="58508" y="84607"/>
                </a:lnTo>
                <a:lnTo>
                  <a:pt x="118279" y="84607"/>
                </a:lnTo>
                <a:lnTo>
                  <a:pt x="117995" y="83858"/>
                </a:lnTo>
                <a:lnTo>
                  <a:pt x="113855" y="77216"/>
                </a:lnTo>
                <a:lnTo>
                  <a:pt x="103111" y="65913"/>
                </a:lnTo>
                <a:lnTo>
                  <a:pt x="96774" y="61480"/>
                </a:lnTo>
                <a:lnTo>
                  <a:pt x="82169" y="55016"/>
                </a:lnTo>
                <a:lnTo>
                  <a:pt x="74333" y="53390"/>
                </a:lnTo>
                <a:close/>
              </a:path>
              <a:path w="1034415" h="236220">
                <a:moveTo>
                  <a:pt x="104178" y="140855"/>
                </a:moveTo>
                <a:lnTo>
                  <a:pt x="96037" y="147955"/>
                </a:lnTo>
                <a:lnTo>
                  <a:pt x="89674" y="152387"/>
                </a:lnTo>
                <a:lnTo>
                  <a:pt x="80543" y="155956"/>
                </a:lnTo>
                <a:lnTo>
                  <a:pt x="75577" y="156845"/>
                </a:lnTo>
                <a:lnTo>
                  <a:pt x="115565" y="156845"/>
                </a:lnTo>
                <a:lnTo>
                  <a:pt x="104178" y="140855"/>
                </a:lnTo>
                <a:close/>
              </a:path>
              <a:path w="1034415" h="236220">
                <a:moveTo>
                  <a:pt x="118279" y="84607"/>
                </a:moveTo>
                <a:lnTo>
                  <a:pt x="70319" y="84607"/>
                </a:lnTo>
                <a:lnTo>
                  <a:pt x="74371" y="85572"/>
                </a:lnTo>
                <a:lnTo>
                  <a:pt x="78092" y="87503"/>
                </a:lnTo>
                <a:lnTo>
                  <a:pt x="90944" y="102946"/>
                </a:lnTo>
                <a:lnTo>
                  <a:pt x="124410" y="102946"/>
                </a:lnTo>
                <a:lnTo>
                  <a:pt x="123799" y="99174"/>
                </a:lnTo>
                <a:lnTo>
                  <a:pt x="118279" y="84607"/>
                </a:lnTo>
                <a:close/>
              </a:path>
              <a:path w="1034415" h="236220">
                <a:moveTo>
                  <a:pt x="261543" y="175780"/>
                </a:moveTo>
                <a:lnTo>
                  <a:pt x="228536" y="175780"/>
                </a:lnTo>
                <a:lnTo>
                  <a:pt x="228536" y="235724"/>
                </a:lnTo>
                <a:lnTo>
                  <a:pt x="261543" y="235724"/>
                </a:lnTo>
                <a:lnTo>
                  <a:pt x="261543" y="175780"/>
                </a:lnTo>
                <a:close/>
              </a:path>
              <a:path w="1034415" h="236220">
                <a:moveTo>
                  <a:pt x="200926" y="53670"/>
                </a:moveTo>
                <a:lnTo>
                  <a:pt x="194424" y="53670"/>
                </a:lnTo>
                <a:lnTo>
                  <a:pt x="185975" y="54220"/>
                </a:lnTo>
                <a:lnTo>
                  <a:pt x="150976" y="72863"/>
                </a:lnTo>
                <a:lnTo>
                  <a:pt x="134272" y="111372"/>
                </a:lnTo>
                <a:lnTo>
                  <a:pt x="133781" y="120726"/>
                </a:lnTo>
                <a:lnTo>
                  <a:pt x="134279" y="130065"/>
                </a:lnTo>
                <a:lnTo>
                  <a:pt x="151196" y="168594"/>
                </a:lnTo>
                <a:lnTo>
                  <a:pt x="186573" y="187231"/>
                </a:lnTo>
                <a:lnTo>
                  <a:pt x="195148" y="187782"/>
                </a:lnTo>
                <a:lnTo>
                  <a:pt x="201015" y="187782"/>
                </a:lnTo>
                <a:lnTo>
                  <a:pt x="228536" y="175780"/>
                </a:lnTo>
                <a:lnTo>
                  <a:pt x="261543" y="175780"/>
                </a:lnTo>
                <a:lnTo>
                  <a:pt x="261543" y="156629"/>
                </a:lnTo>
                <a:lnTo>
                  <a:pt x="191414" y="156629"/>
                </a:lnTo>
                <a:lnTo>
                  <a:pt x="185915" y="155117"/>
                </a:lnTo>
                <a:lnTo>
                  <a:pt x="165861" y="127863"/>
                </a:lnTo>
                <a:lnTo>
                  <a:pt x="165870" y="113550"/>
                </a:lnTo>
                <a:lnTo>
                  <a:pt x="191414" y="84607"/>
                </a:lnTo>
                <a:lnTo>
                  <a:pt x="261543" y="84607"/>
                </a:lnTo>
                <a:lnTo>
                  <a:pt x="261543" y="65087"/>
                </a:lnTo>
                <a:lnTo>
                  <a:pt x="228536" y="65087"/>
                </a:lnTo>
                <a:lnTo>
                  <a:pt x="223913" y="61696"/>
                </a:lnTo>
                <a:lnTo>
                  <a:pt x="218732" y="58966"/>
                </a:lnTo>
                <a:lnTo>
                  <a:pt x="212979" y="56908"/>
                </a:lnTo>
                <a:lnTo>
                  <a:pt x="207111" y="54749"/>
                </a:lnTo>
                <a:lnTo>
                  <a:pt x="200926" y="53670"/>
                </a:lnTo>
                <a:close/>
              </a:path>
              <a:path w="1034415" h="236220">
                <a:moveTo>
                  <a:pt x="261543" y="84607"/>
                </a:moveTo>
                <a:lnTo>
                  <a:pt x="203873" y="84607"/>
                </a:lnTo>
                <a:lnTo>
                  <a:pt x="209334" y="86106"/>
                </a:lnTo>
                <a:lnTo>
                  <a:pt x="218808" y="92138"/>
                </a:lnTo>
                <a:lnTo>
                  <a:pt x="222554" y="96367"/>
                </a:lnTo>
                <a:lnTo>
                  <a:pt x="228053" y="107264"/>
                </a:lnTo>
                <a:lnTo>
                  <a:pt x="229425" y="113550"/>
                </a:lnTo>
                <a:lnTo>
                  <a:pt x="229425" y="127863"/>
                </a:lnTo>
                <a:lnTo>
                  <a:pt x="203873" y="156629"/>
                </a:lnTo>
                <a:lnTo>
                  <a:pt x="261543" y="156629"/>
                </a:lnTo>
                <a:lnTo>
                  <a:pt x="261543" y="84607"/>
                </a:lnTo>
                <a:close/>
              </a:path>
              <a:path w="1034415" h="236220">
                <a:moveTo>
                  <a:pt x="261543" y="55956"/>
                </a:moveTo>
                <a:lnTo>
                  <a:pt x="228536" y="55956"/>
                </a:lnTo>
                <a:lnTo>
                  <a:pt x="228536" y="65087"/>
                </a:lnTo>
                <a:lnTo>
                  <a:pt x="261543" y="65087"/>
                </a:lnTo>
                <a:lnTo>
                  <a:pt x="261543" y="55956"/>
                </a:lnTo>
                <a:close/>
              </a:path>
              <a:path w="1034415" h="236220">
                <a:moveTo>
                  <a:pt x="317906" y="56184"/>
                </a:moveTo>
                <a:lnTo>
                  <a:pt x="284911" y="56184"/>
                </a:lnTo>
                <a:lnTo>
                  <a:pt x="284994" y="136690"/>
                </a:lnTo>
                <a:lnTo>
                  <a:pt x="299770" y="176695"/>
                </a:lnTo>
                <a:lnTo>
                  <a:pt x="331685" y="187782"/>
                </a:lnTo>
                <a:lnTo>
                  <a:pt x="339191" y="187782"/>
                </a:lnTo>
                <a:lnTo>
                  <a:pt x="346189" y="186334"/>
                </a:lnTo>
                <a:lnTo>
                  <a:pt x="357886" y="181102"/>
                </a:lnTo>
                <a:lnTo>
                  <a:pt x="362534" y="178104"/>
                </a:lnTo>
                <a:lnTo>
                  <a:pt x="366636" y="174434"/>
                </a:lnTo>
                <a:lnTo>
                  <a:pt x="399630" y="174434"/>
                </a:lnTo>
                <a:lnTo>
                  <a:pt x="399630" y="157746"/>
                </a:lnTo>
                <a:lnTo>
                  <a:pt x="336245" y="157746"/>
                </a:lnTo>
                <a:lnTo>
                  <a:pt x="332041" y="156641"/>
                </a:lnTo>
                <a:lnTo>
                  <a:pt x="317922" y="134886"/>
                </a:lnTo>
                <a:lnTo>
                  <a:pt x="317906" y="56184"/>
                </a:lnTo>
                <a:close/>
              </a:path>
              <a:path w="1034415" h="236220">
                <a:moveTo>
                  <a:pt x="399630" y="174434"/>
                </a:moveTo>
                <a:lnTo>
                  <a:pt x="366636" y="174434"/>
                </a:lnTo>
                <a:lnTo>
                  <a:pt x="366636" y="185496"/>
                </a:lnTo>
                <a:lnTo>
                  <a:pt x="399630" y="185496"/>
                </a:lnTo>
                <a:lnTo>
                  <a:pt x="399630" y="174434"/>
                </a:lnTo>
                <a:close/>
              </a:path>
              <a:path w="1034415" h="236220">
                <a:moveTo>
                  <a:pt x="399630" y="56184"/>
                </a:moveTo>
                <a:lnTo>
                  <a:pt x="366636" y="56184"/>
                </a:lnTo>
                <a:lnTo>
                  <a:pt x="366636" y="136690"/>
                </a:lnTo>
                <a:lnTo>
                  <a:pt x="365975" y="140030"/>
                </a:lnTo>
                <a:lnTo>
                  <a:pt x="345059" y="157746"/>
                </a:lnTo>
                <a:lnTo>
                  <a:pt x="399630" y="157746"/>
                </a:lnTo>
                <a:lnTo>
                  <a:pt x="399630" y="56184"/>
                </a:lnTo>
                <a:close/>
              </a:path>
              <a:path w="1034415" h="236220">
                <a:moveTo>
                  <a:pt x="449364" y="0"/>
                </a:moveTo>
                <a:lnTo>
                  <a:pt x="436880" y="0"/>
                </a:lnTo>
                <a:lnTo>
                  <a:pt x="431914" y="1816"/>
                </a:lnTo>
                <a:lnTo>
                  <a:pt x="424446" y="9093"/>
                </a:lnTo>
                <a:lnTo>
                  <a:pt x="422592" y="13804"/>
                </a:lnTo>
                <a:lnTo>
                  <a:pt x="422592" y="25654"/>
                </a:lnTo>
                <a:lnTo>
                  <a:pt x="424434" y="30441"/>
                </a:lnTo>
                <a:lnTo>
                  <a:pt x="428104" y="33947"/>
                </a:lnTo>
                <a:lnTo>
                  <a:pt x="431787" y="37388"/>
                </a:lnTo>
                <a:lnTo>
                  <a:pt x="436765" y="39116"/>
                </a:lnTo>
                <a:lnTo>
                  <a:pt x="449173" y="39116"/>
                </a:lnTo>
                <a:lnTo>
                  <a:pt x="454126" y="37299"/>
                </a:lnTo>
                <a:lnTo>
                  <a:pt x="457873" y="33655"/>
                </a:lnTo>
                <a:lnTo>
                  <a:pt x="461657" y="30022"/>
                </a:lnTo>
                <a:lnTo>
                  <a:pt x="463562" y="25323"/>
                </a:lnTo>
                <a:lnTo>
                  <a:pt x="463562" y="13462"/>
                </a:lnTo>
                <a:lnTo>
                  <a:pt x="461721" y="8686"/>
                </a:lnTo>
                <a:lnTo>
                  <a:pt x="458038" y="5232"/>
                </a:lnTo>
                <a:lnTo>
                  <a:pt x="454355" y="1739"/>
                </a:lnTo>
                <a:lnTo>
                  <a:pt x="449364" y="0"/>
                </a:lnTo>
                <a:close/>
              </a:path>
              <a:path w="1034415" h="236220">
                <a:moveTo>
                  <a:pt x="459879" y="56184"/>
                </a:moveTo>
                <a:lnTo>
                  <a:pt x="426935" y="56184"/>
                </a:lnTo>
                <a:lnTo>
                  <a:pt x="426935" y="185496"/>
                </a:lnTo>
                <a:lnTo>
                  <a:pt x="459879" y="185496"/>
                </a:lnTo>
                <a:lnTo>
                  <a:pt x="459879" y="56184"/>
                </a:lnTo>
                <a:close/>
              </a:path>
              <a:path w="1034415" h="236220">
                <a:moveTo>
                  <a:pt x="534327" y="88455"/>
                </a:moveTo>
                <a:lnTo>
                  <a:pt x="501332" y="88455"/>
                </a:lnTo>
                <a:lnTo>
                  <a:pt x="501332" y="185496"/>
                </a:lnTo>
                <a:lnTo>
                  <a:pt x="534327" y="185496"/>
                </a:lnTo>
                <a:lnTo>
                  <a:pt x="534327" y="88455"/>
                </a:lnTo>
                <a:close/>
              </a:path>
              <a:path w="1034415" h="236220">
                <a:moveTo>
                  <a:pt x="562203" y="56184"/>
                </a:moveTo>
                <a:lnTo>
                  <a:pt x="476465" y="56184"/>
                </a:lnTo>
                <a:lnTo>
                  <a:pt x="476465" y="88455"/>
                </a:lnTo>
                <a:lnTo>
                  <a:pt x="562203" y="88455"/>
                </a:lnTo>
                <a:lnTo>
                  <a:pt x="562203" y="56184"/>
                </a:lnTo>
                <a:close/>
              </a:path>
              <a:path w="1034415" h="236220">
                <a:moveTo>
                  <a:pt x="534327" y="25577"/>
                </a:moveTo>
                <a:lnTo>
                  <a:pt x="501332" y="25577"/>
                </a:lnTo>
                <a:lnTo>
                  <a:pt x="501332" y="56184"/>
                </a:lnTo>
                <a:lnTo>
                  <a:pt x="534327" y="56184"/>
                </a:lnTo>
                <a:lnTo>
                  <a:pt x="534327" y="25577"/>
                </a:lnTo>
                <a:close/>
              </a:path>
              <a:path w="1034415" h="236220">
                <a:moveTo>
                  <a:pt x="632688" y="53670"/>
                </a:moveTo>
                <a:lnTo>
                  <a:pt x="625932" y="53670"/>
                </a:lnTo>
                <a:lnTo>
                  <a:pt x="617602" y="54213"/>
                </a:lnTo>
                <a:lnTo>
                  <a:pt x="582682" y="72636"/>
                </a:lnTo>
                <a:lnTo>
                  <a:pt x="565776" y="111149"/>
                </a:lnTo>
                <a:lnTo>
                  <a:pt x="565277" y="120510"/>
                </a:lnTo>
                <a:lnTo>
                  <a:pt x="565765" y="129746"/>
                </a:lnTo>
                <a:lnTo>
                  <a:pt x="582307" y="168287"/>
                </a:lnTo>
                <a:lnTo>
                  <a:pt x="615911" y="187222"/>
                </a:lnTo>
                <a:lnTo>
                  <a:pt x="623862" y="187782"/>
                </a:lnTo>
                <a:lnTo>
                  <a:pt x="630174" y="187782"/>
                </a:lnTo>
                <a:lnTo>
                  <a:pt x="660933" y="174294"/>
                </a:lnTo>
                <a:lnTo>
                  <a:pt x="694156" y="174294"/>
                </a:lnTo>
                <a:lnTo>
                  <a:pt x="694156" y="156629"/>
                </a:lnTo>
                <a:lnTo>
                  <a:pt x="623963" y="156629"/>
                </a:lnTo>
                <a:lnTo>
                  <a:pt x="618591" y="155117"/>
                </a:lnTo>
                <a:lnTo>
                  <a:pt x="609295" y="149059"/>
                </a:lnTo>
                <a:lnTo>
                  <a:pt x="605599" y="144830"/>
                </a:lnTo>
                <a:lnTo>
                  <a:pt x="600100" y="133972"/>
                </a:lnTo>
                <a:lnTo>
                  <a:pt x="598728" y="127673"/>
                </a:lnTo>
                <a:lnTo>
                  <a:pt x="598728" y="113525"/>
                </a:lnTo>
                <a:lnTo>
                  <a:pt x="623963" y="84836"/>
                </a:lnTo>
                <a:lnTo>
                  <a:pt x="694156" y="84836"/>
                </a:lnTo>
                <a:lnTo>
                  <a:pt x="694156" y="66217"/>
                </a:lnTo>
                <a:lnTo>
                  <a:pt x="660933" y="66217"/>
                </a:lnTo>
                <a:lnTo>
                  <a:pt x="659701" y="65151"/>
                </a:lnTo>
                <a:lnTo>
                  <a:pt x="655396" y="61518"/>
                </a:lnTo>
                <a:lnTo>
                  <a:pt x="650379" y="58686"/>
                </a:lnTo>
                <a:lnTo>
                  <a:pt x="638937" y="54673"/>
                </a:lnTo>
                <a:lnTo>
                  <a:pt x="632688" y="53670"/>
                </a:lnTo>
                <a:close/>
              </a:path>
              <a:path w="1034415" h="236220">
                <a:moveTo>
                  <a:pt x="694156" y="174294"/>
                </a:moveTo>
                <a:lnTo>
                  <a:pt x="660933" y="174294"/>
                </a:lnTo>
                <a:lnTo>
                  <a:pt x="660933" y="185496"/>
                </a:lnTo>
                <a:lnTo>
                  <a:pt x="694156" y="185496"/>
                </a:lnTo>
                <a:lnTo>
                  <a:pt x="694156" y="174294"/>
                </a:lnTo>
                <a:close/>
              </a:path>
              <a:path w="1034415" h="236220">
                <a:moveTo>
                  <a:pt x="694156" y="84836"/>
                </a:moveTo>
                <a:lnTo>
                  <a:pt x="636257" y="84836"/>
                </a:lnTo>
                <a:lnTo>
                  <a:pt x="641718" y="86334"/>
                </a:lnTo>
                <a:lnTo>
                  <a:pt x="651192" y="92354"/>
                </a:lnTo>
                <a:lnTo>
                  <a:pt x="654951" y="96558"/>
                </a:lnTo>
                <a:lnTo>
                  <a:pt x="660450" y="107327"/>
                </a:lnTo>
                <a:lnTo>
                  <a:pt x="661822" y="113525"/>
                </a:lnTo>
                <a:lnTo>
                  <a:pt x="661822" y="127673"/>
                </a:lnTo>
                <a:lnTo>
                  <a:pt x="636257" y="156629"/>
                </a:lnTo>
                <a:lnTo>
                  <a:pt x="694156" y="156629"/>
                </a:lnTo>
                <a:lnTo>
                  <a:pt x="694156" y="84836"/>
                </a:lnTo>
                <a:close/>
              </a:path>
              <a:path w="1034415" h="236220">
                <a:moveTo>
                  <a:pt x="694156" y="56184"/>
                </a:moveTo>
                <a:lnTo>
                  <a:pt x="660933" y="56184"/>
                </a:lnTo>
                <a:lnTo>
                  <a:pt x="660933" y="66217"/>
                </a:lnTo>
                <a:lnTo>
                  <a:pt x="694156" y="66217"/>
                </a:lnTo>
                <a:lnTo>
                  <a:pt x="694156" y="56184"/>
                </a:lnTo>
                <a:close/>
              </a:path>
              <a:path w="1034415" h="236220">
                <a:moveTo>
                  <a:pt x="820354" y="175793"/>
                </a:moveTo>
                <a:lnTo>
                  <a:pt x="750544" y="175793"/>
                </a:lnTo>
                <a:lnTo>
                  <a:pt x="751420" y="176466"/>
                </a:lnTo>
                <a:lnTo>
                  <a:pt x="779589" y="187782"/>
                </a:lnTo>
                <a:lnTo>
                  <a:pt x="785266" y="187782"/>
                </a:lnTo>
                <a:lnTo>
                  <a:pt x="820354" y="175793"/>
                </a:lnTo>
                <a:close/>
              </a:path>
              <a:path w="1034415" h="236220">
                <a:moveTo>
                  <a:pt x="750544" y="7073"/>
                </a:moveTo>
                <a:lnTo>
                  <a:pt x="717537" y="7073"/>
                </a:lnTo>
                <a:lnTo>
                  <a:pt x="717537" y="184823"/>
                </a:lnTo>
                <a:lnTo>
                  <a:pt x="750544" y="184823"/>
                </a:lnTo>
                <a:lnTo>
                  <a:pt x="750544" y="175793"/>
                </a:lnTo>
                <a:lnTo>
                  <a:pt x="820354" y="175793"/>
                </a:lnTo>
                <a:lnTo>
                  <a:pt x="822573" y="174141"/>
                </a:lnTo>
                <a:lnTo>
                  <a:pt x="828311" y="168521"/>
                </a:lnTo>
                <a:lnTo>
                  <a:pt x="833303" y="162107"/>
                </a:lnTo>
                <a:lnTo>
                  <a:pt x="836406" y="156845"/>
                </a:lnTo>
                <a:lnTo>
                  <a:pt x="775182" y="156845"/>
                </a:lnTo>
                <a:lnTo>
                  <a:pt x="769683" y="155308"/>
                </a:lnTo>
                <a:lnTo>
                  <a:pt x="749376" y="127635"/>
                </a:lnTo>
                <a:lnTo>
                  <a:pt x="749387" y="113474"/>
                </a:lnTo>
                <a:lnTo>
                  <a:pt x="775182" y="84607"/>
                </a:lnTo>
                <a:lnTo>
                  <a:pt x="836453" y="84607"/>
                </a:lnTo>
                <a:lnTo>
                  <a:pt x="833098" y="78994"/>
                </a:lnTo>
                <a:lnTo>
                  <a:pt x="828082" y="72636"/>
                </a:lnTo>
                <a:lnTo>
                  <a:pt x="822340" y="67093"/>
                </a:lnTo>
                <a:lnTo>
                  <a:pt x="821002" y="66116"/>
                </a:lnTo>
                <a:lnTo>
                  <a:pt x="750544" y="66116"/>
                </a:lnTo>
                <a:lnTo>
                  <a:pt x="750544" y="7073"/>
                </a:lnTo>
                <a:close/>
              </a:path>
              <a:path w="1034415" h="236220">
                <a:moveTo>
                  <a:pt x="836453" y="84607"/>
                </a:moveTo>
                <a:lnTo>
                  <a:pt x="787628" y="84607"/>
                </a:lnTo>
                <a:lnTo>
                  <a:pt x="793089" y="86106"/>
                </a:lnTo>
                <a:lnTo>
                  <a:pt x="802563" y="92138"/>
                </a:lnTo>
                <a:lnTo>
                  <a:pt x="806323" y="96367"/>
                </a:lnTo>
                <a:lnTo>
                  <a:pt x="811827" y="107289"/>
                </a:lnTo>
                <a:lnTo>
                  <a:pt x="813193" y="113474"/>
                </a:lnTo>
                <a:lnTo>
                  <a:pt x="813193" y="127635"/>
                </a:lnTo>
                <a:lnTo>
                  <a:pt x="787476" y="156845"/>
                </a:lnTo>
                <a:lnTo>
                  <a:pt x="836406" y="156845"/>
                </a:lnTo>
                <a:lnTo>
                  <a:pt x="845299" y="120510"/>
                </a:lnTo>
                <a:lnTo>
                  <a:pt x="844804" y="111149"/>
                </a:lnTo>
                <a:lnTo>
                  <a:pt x="843319" y="102306"/>
                </a:lnTo>
                <a:lnTo>
                  <a:pt x="840846" y="93980"/>
                </a:lnTo>
                <a:lnTo>
                  <a:pt x="837349" y="86106"/>
                </a:lnTo>
                <a:lnTo>
                  <a:pt x="836453" y="84607"/>
                </a:lnTo>
                <a:close/>
              </a:path>
              <a:path w="1034415" h="236220">
                <a:moveTo>
                  <a:pt x="784593" y="53670"/>
                </a:moveTo>
                <a:lnTo>
                  <a:pt x="779208" y="53670"/>
                </a:lnTo>
                <a:lnTo>
                  <a:pt x="773938" y="54546"/>
                </a:lnTo>
                <a:lnTo>
                  <a:pt x="750544" y="66116"/>
                </a:lnTo>
                <a:lnTo>
                  <a:pt x="821002" y="66116"/>
                </a:lnTo>
                <a:lnTo>
                  <a:pt x="784593" y="53670"/>
                </a:lnTo>
                <a:close/>
              </a:path>
              <a:path w="1034415" h="236220">
                <a:moveTo>
                  <a:pt x="894816" y="7073"/>
                </a:moveTo>
                <a:lnTo>
                  <a:pt x="861822" y="7073"/>
                </a:lnTo>
                <a:lnTo>
                  <a:pt x="861822" y="185496"/>
                </a:lnTo>
                <a:lnTo>
                  <a:pt x="894816" y="185496"/>
                </a:lnTo>
                <a:lnTo>
                  <a:pt x="894816" y="7073"/>
                </a:lnTo>
                <a:close/>
              </a:path>
              <a:path w="1034415" h="236220">
                <a:moveTo>
                  <a:pt x="983437" y="53390"/>
                </a:moveTo>
                <a:lnTo>
                  <a:pt x="975029" y="53390"/>
                </a:lnTo>
                <a:lnTo>
                  <a:pt x="968050" y="53707"/>
                </a:lnTo>
                <a:lnTo>
                  <a:pt x="927658" y="72796"/>
                </a:lnTo>
                <a:lnTo>
                  <a:pt x="910320" y="107669"/>
                </a:lnTo>
                <a:lnTo>
                  <a:pt x="909091" y="122072"/>
                </a:lnTo>
                <a:lnTo>
                  <a:pt x="909638" y="131359"/>
                </a:lnTo>
                <a:lnTo>
                  <a:pt x="928279" y="169221"/>
                </a:lnTo>
                <a:lnTo>
                  <a:pt x="967466" y="187253"/>
                </a:lnTo>
                <a:lnTo>
                  <a:pt x="977036" y="187782"/>
                </a:lnTo>
                <a:lnTo>
                  <a:pt x="983094" y="187782"/>
                </a:lnTo>
                <a:lnTo>
                  <a:pt x="1024623" y="170916"/>
                </a:lnTo>
                <a:lnTo>
                  <a:pt x="1030503" y="165036"/>
                </a:lnTo>
                <a:lnTo>
                  <a:pt x="1024665" y="156845"/>
                </a:lnTo>
                <a:lnTo>
                  <a:pt x="971740" y="156845"/>
                </a:lnTo>
                <a:lnTo>
                  <a:pt x="965136" y="155384"/>
                </a:lnTo>
                <a:lnTo>
                  <a:pt x="943051" y="131152"/>
                </a:lnTo>
                <a:lnTo>
                  <a:pt x="1033729" y="131152"/>
                </a:lnTo>
                <a:lnTo>
                  <a:pt x="1034249" y="107492"/>
                </a:lnTo>
                <a:lnTo>
                  <a:pt x="1033507" y="102946"/>
                </a:lnTo>
                <a:lnTo>
                  <a:pt x="944562" y="102946"/>
                </a:lnTo>
                <a:lnTo>
                  <a:pt x="944880" y="102095"/>
                </a:lnTo>
                <a:lnTo>
                  <a:pt x="967600" y="84607"/>
                </a:lnTo>
                <a:lnTo>
                  <a:pt x="1027383" y="84607"/>
                </a:lnTo>
                <a:lnTo>
                  <a:pt x="1027099" y="83858"/>
                </a:lnTo>
                <a:lnTo>
                  <a:pt x="1022946" y="77216"/>
                </a:lnTo>
                <a:lnTo>
                  <a:pt x="1012215" y="65913"/>
                </a:lnTo>
                <a:lnTo>
                  <a:pt x="1005878" y="61480"/>
                </a:lnTo>
                <a:lnTo>
                  <a:pt x="991273" y="55016"/>
                </a:lnTo>
                <a:lnTo>
                  <a:pt x="983437" y="53390"/>
                </a:lnTo>
                <a:close/>
              </a:path>
              <a:path w="1034415" h="236220">
                <a:moveTo>
                  <a:pt x="1013269" y="140855"/>
                </a:moveTo>
                <a:lnTo>
                  <a:pt x="1005128" y="147955"/>
                </a:lnTo>
                <a:lnTo>
                  <a:pt x="998778" y="152387"/>
                </a:lnTo>
                <a:lnTo>
                  <a:pt x="989634" y="155956"/>
                </a:lnTo>
                <a:lnTo>
                  <a:pt x="984681" y="156845"/>
                </a:lnTo>
                <a:lnTo>
                  <a:pt x="1024665" y="156845"/>
                </a:lnTo>
                <a:lnTo>
                  <a:pt x="1013269" y="140855"/>
                </a:lnTo>
                <a:close/>
              </a:path>
              <a:path w="1034415" h="236220">
                <a:moveTo>
                  <a:pt x="1027383" y="84607"/>
                </a:moveTo>
                <a:lnTo>
                  <a:pt x="979424" y="84607"/>
                </a:lnTo>
                <a:lnTo>
                  <a:pt x="983462" y="85572"/>
                </a:lnTo>
                <a:lnTo>
                  <a:pt x="987183" y="87503"/>
                </a:lnTo>
                <a:lnTo>
                  <a:pt x="1000048" y="102946"/>
                </a:lnTo>
                <a:lnTo>
                  <a:pt x="1033507" y="102946"/>
                </a:lnTo>
                <a:lnTo>
                  <a:pt x="1032891" y="99174"/>
                </a:lnTo>
                <a:lnTo>
                  <a:pt x="1027383" y="84607"/>
                </a:lnTo>
                <a:close/>
              </a:path>
            </a:pathLst>
          </a:custGeom>
          <a:solidFill>
            <a:srgbClr val="25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90301" y="3186334"/>
            <a:ext cx="990663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800" spc="-45" dirty="0">
                <a:solidFill>
                  <a:srgbClr val="254832"/>
                </a:solidFill>
                <a:latin typeface="Verdana"/>
                <a:cs typeface="Verdana"/>
              </a:rPr>
              <a:t>interactions,</a:t>
            </a:r>
            <a:r>
              <a:rPr sz="1800" spc="-10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254832"/>
                </a:solidFill>
                <a:latin typeface="Verdana"/>
                <a:cs typeface="Verdana"/>
              </a:rPr>
              <a:t>education,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and</a:t>
            </a:r>
            <a:r>
              <a:rPr sz="1800" spc="-10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254832"/>
                </a:solidFill>
                <a:latin typeface="Verdana"/>
                <a:cs typeface="Verdana"/>
              </a:rPr>
              <a:t>employment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254832"/>
                </a:solidFill>
                <a:latin typeface="Verdana"/>
                <a:cs typeface="Verdana"/>
              </a:rPr>
              <a:t>opportunities,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254832"/>
                </a:solidFill>
                <a:latin typeface="Verdana"/>
                <a:cs typeface="Verdana"/>
              </a:rPr>
              <a:t>ultimately</a:t>
            </a:r>
            <a:r>
              <a:rPr sz="1800" spc="-10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254832"/>
                </a:solidFill>
                <a:latin typeface="Verdana"/>
                <a:cs typeface="Verdana"/>
              </a:rPr>
              <a:t>contributing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54832"/>
                </a:solidFill>
                <a:latin typeface="Verdana"/>
                <a:cs typeface="Verdana"/>
              </a:rPr>
              <a:t>to</a:t>
            </a:r>
            <a:r>
              <a:rPr sz="1800" spc="-100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254832"/>
                </a:solidFill>
                <a:latin typeface="Verdana"/>
                <a:cs typeface="Verdana"/>
              </a:rPr>
              <a:t>a</a:t>
            </a:r>
            <a:r>
              <a:rPr sz="1800" spc="-105" dirty="0">
                <a:solidFill>
                  <a:srgbClr val="254832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254832"/>
                </a:solidFill>
                <a:latin typeface="Verdana"/>
                <a:cs typeface="Verdana"/>
              </a:rPr>
              <a:t>more</a:t>
            </a:r>
            <a:endParaRPr sz="1800">
              <a:latin typeface="Verdana"/>
              <a:cs typeface="Verdana"/>
            </a:endParaRPr>
          </a:p>
          <a:p>
            <a:pPr marL="1106170" algn="ctr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254832"/>
                </a:solidFill>
                <a:latin typeface="Verdana"/>
                <a:cs typeface="Verdana"/>
              </a:rPr>
              <a:t>society.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497" y="1784197"/>
            <a:ext cx="6477000" cy="6867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868" y="539839"/>
            <a:ext cx="5511800" cy="13036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4"/>
              </a:spcBef>
            </a:pPr>
            <a:r>
              <a:rPr sz="4200" spc="275" dirty="0">
                <a:latin typeface="Georgia"/>
                <a:cs typeface="Georgia"/>
              </a:rPr>
              <a:t>Introduction</a:t>
            </a:r>
            <a:r>
              <a:rPr sz="4200" spc="170" dirty="0">
                <a:latin typeface="Georgia"/>
                <a:cs typeface="Georgia"/>
              </a:rPr>
              <a:t> </a:t>
            </a:r>
            <a:r>
              <a:rPr sz="4200" spc="350" dirty="0">
                <a:latin typeface="Georgia"/>
                <a:cs typeface="Georgia"/>
              </a:rPr>
              <a:t>to</a:t>
            </a:r>
            <a:r>
              <a:rPr sz="4200" spc="175" dirty="0">
                <a:latin typeface="Georgia"/>
                <a:cs typeface="Georgia"/>
              </a:rPr>
              <a:t> </a:t>
            </a:r>
            <a:r>
              <a:rPr sz="4200" spc="204" dirty="0">
                <a:latin typeface="Georgia"/>
                <a:cs typeface="Georgia"/>
              </a:rPr>
              <a:t>Sign </a:t>
            </a:r>
            <a:r>
              <a:rPr sz="4200" spc="305" dirty="0">
                <a:latin typeface="Georgia"/>
                <a:cs typeface="Georgia"/>
              </a:rPr>
              <a:t>Language</a:t>
            </a:r>
            <a:r>
              <a:rPr sz="4200" spc="190" dirty="0">
                <a:latin typeface="Georgia"/>
                <a:cs typeface="Georgia"/>
              </a:rPr>
              <a:t> </a:t>
            </a:r>
            <a:r>
              <a:rPr sz="4200" spc="245" dirty="0">
                <a:latin typeface="Georgia"/>
                <a:cs typeface="Georgia"/>
              </a:rPr>
              <a:t>Detection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2071" y="2648038"/>
            <a:ext cx="7539494" cy="3134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023" y="3009988"/>
            <a:ext cx="6868439" cy="3134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3023" y="3371939"/>
            <a:ext cx="7412901" cy="3134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1007" y="3733889"/>
            <a:ext cx="5660237" cy="3134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7997" y="4448264"/>
            <a:ext cx="6476796" cy="3134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3608" y="4810214"/>
            <a:ext cx="7345223" cy="3134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3222" y="5172164"/>
            <a:ext cx="7206335" cy="3134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03222" y="5534114"/>
            <a:ext cx="7123100" cy="3134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890014" y="6258014"/>
            <a:ext cx="7303134" cy="662940"/>
            <a:chOff x="1890014" y="6258014"/>
            <a:chExt cx="7303134" cy="662940"/>
          </a:xfrm>
        </p:grpSpPr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1007" y="6258014"/>
              <a:ext cx="7281519" cy="313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0014" y="6610439"/>
              <a:ext cx="6665506" cy="31046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93608" y="6972389"/>
            <a:ext cx="6041593" cy="3134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91258" y="7334339"/>
            <a:ext cx="7339241" cy="3134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95081" y="7696289"/>
            <a:ext cx="6576225" cy="3134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03222" y="8058239"/>
            <a:ext cx="6964921" cy="3134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02637" y="8420189"/>
            <a:ext cx="7348245" cy="3134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2784" rIns="0" bIns="0" rtlCol="0">
            <a:spAutoFit/>
          </a:bodyPr>
          <a:lstStyle/>
          <a:p>
            <a:pPr marL="1593850">
              <a:lnSpc>
                <a:spcPct val="100000"/>
              </a:lnSpc>
              <a:spcBef>
                <a:spcPts val="125"/>
              </a:spcBef>
            </a:pPr>
            <a:r>
              <a:rPr spc="985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25"/>
              </a:spcBef>
            </a:pPr>
            <a:r>
              <a:rPr spc="280" dirty="0"/>
              <a:t>This</a:t>
            </a:r>
            <a:r>
              <a:rPr spc="560" dirty="0"/>
              <a:t> </a:t>
            </a:r>
            <a:r>
              <a:rPr spc="335" dirty="0"/>
              <a:t>project</a:t>
            </a:r>
            <a:r>
              <a:rPr spc="555" dirty="0"/>
              <a:t> </a:t>
            </a:r>
            <a:r>
              <a:rPr spc="300" dirty="0"/>
              <a:t>successfully</a:t>
            </a:r>
            <a:r>
              <a:rPr spc="560" dirty="0"/>
              <a:t> </a:t>
            </a:r>
            <a:r>
              <a:rPr spc="370" dirty="0"/>
              <a:t>created</a:t>
            </a:r>
            <a:r>
              <a:rPr spc="555" dirty="0"/>
              <a:t> </a:t>
            </a:r>
            <a:r>
              <a:rPr spc="450" dirty="0"/>
              <a:t>a</a:t>
            </a:r>
            <a:r>
              <a:rPr spc="560" dirty="0"/>
              <a:t> </a:t>
            </a:r>
            <a:r>
              <a:rPr spc="325" dirty="0"/>
              <a:t>sign</a:t>
            </a:r>
            <a:r>
              <a:rPr spc="555" dirty="0"/>
              <a:t> </a:t>
            </a:r>
            <a:r>
              <a:rPr spc="345" dirty="0"/>
              <a:t>language</a:t>
            </a:r>
            <a:r>
              <a:rPr spc="560" dirty="0"/>
              <a:t> </a:t>
            </a:r>
            <a:r>
              <a:rPr spc="330" dirty="0"/>
              <a:t>recognition</a:t>
            </a:r>
            <a:r>
              <a:rPr spc="555" dirty="0"/>
              <a:t> </a:t>
            </a:r>
            <a:r>
              <a:rPr spc="370" dirty="0"/>
              <a:t>system</a:t>
            </a:r>
            <a:r>
              <a:rPr spc="560" dirty="0"/>
              <a:t> </a:t>
            </a:r>
            <a:r>
              <a:rPr spc="355" dirty="0"/>
              <a:t>using</a:t>
            </a:r>
            <a:r>
              <a:rPr spc="555" dirty="0"/>
              <a:t> </a:t>
            </a:r>
            <a:r>
              <a:rPr spc="400" dirty="0"/>
              <a:t>a </a:t>
            </a:r>
            <a:r>
              <a:rPr dirty="0"/>
              <a:t>CNN</a:t>
            </a:r>
            <a:r>
              <a:rPr spc="90" dirty="0"/>
              <a:t> </a:t>
            </a:r>
            <a:r>
              <a:rPr spc="330" dirty="0"/>
              <a:t>model</a:t>
            </a:r>
            <a:r>
              <a:rPr spc="95" dirty="0"/>
              <a:t> </a:t>
            </a:r>
            <a:r>
              <a:rPr spc="375" dirty="0"/>
              <a:t>trained</a:t>
            </a:r>
            <a:r>
              <a:rPr spc="90" dirty="0"/>
              <a:t> </a:t>
            </a:r>
            <a:r>
              <a:rPr spc="385" dirty="0"/>
              <a:t>on</a:t>
            </a:r>
            <a:r>
              <a:rPr spc="95" dirty="0"/>
              <a:t> </a:t>
            </a:r>
            <a:r>
              <a:rPr spc="425" dirty="0"/>
              <a:t>the</a:t>
            </a:r>
            <a:r>
              <a:rPr spc="95" dirty="0"/>
              <a:t> </a:t>
            </a:r>
            <a:r>
              <a:rPr dirty="0"/>
              <a:t>ASL</a:t>
            </a:r>
            <a:r>
              <a:rPr spc="90" dirty="0"/>
              <a:t> </a:t>
            </a:r>
            <a:r>
              <a:rPr spc="350" dirty="0"/>
              <a:t>dataset.</a:t>
            </a: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pc="350" dirty="0"/>
          </a:p>
          <a:p>
            <a:pPr marL="12700" marR="5080" algn="just">
              <a:lnSpc>
                <a:spcPct val="100000"/>
              </a:lnSpc>
            </a:pPr>
            <a:r>
              <a:rPr spc="285" dirty="0"/>
              <a:t>The</a:t>
            </a:r>
            <a:r>
              <a:rPr spc="45" dirty="0"/>
              <a:t>  </a:t>
            </a:r>
            <a:r>
              <a:rPr spc="335" dirty="0"/>
              <a:t>deployment</a:t>
            </a:r>
            <a:r>
              <a:rPr spc="45" dirty="0"/>
              <a:t>  </a:t>
            </a:r>
            <a:r>
              <a:rPr spc="415" dirty="0"/>
              <a:t>through</a:t>
            </a:r>
            <a:r>
              <a:rPr spc="45" dirty="0"/>
              <a:t>  </a:t>
            </a:r>
            <a:r>
              <a:rPr spc="450" dirty="0"/>
              <a:t>a</a:t>
            </a:r>
            <a:r>
              <a:rPr spc="45" dirty="0"/>
              <a:t>  </a:t>
            </a:r>
            <a:r>
              <a:rPr spc="275" dirty="0"/>
              <a:t>Gradio</a:t>
            </a:r>
            <a:r>
              <a:rPr spc="45" dirty="0"/>
              <a:t>  </a:t>
            </a:r>
            <a:r>
              <a:rPr spc="380" dirty="0"/>
              <a:t>app</a:t>
            </a:r>
            <a:r>
              <a:rPr spc="45" dirty="0"/>
              <a:t>  </a:t>
            </a:r>
            <a:r>
              <a:rPr spc="290" dirty="0"/>
              <a:t>allows</a:t>
            </a:r>
            <a:r>
              <a:rPr spc="45" dirty="0"/>
              <a:t>  </a:t>
            </a:r>
            <a:r>
              <a:rPr spc="335" dirty="0"/>
              <a:t>for</a:t>
            </a:r>
            <a:r>
              <a:rPr spc="45" dirty="0"/>
              <a:t>  </a:t>
            </a:r>
            <a:r>
              <a:rPr spc="340" dirty="0"/>
              <a:t>real-</a:t>
            </a:r>
            <a:r>
              <a:rPr spc="390" dirty="0"/>
              <a:t>time</a:t>
            </a:r>
            <a:r>
              <a:rPr spc="45" dirty="0"/>
              <a:t>  </a:t>
            </a:r>
            <a:r>
              <a:rPr spc="315" dirty="0"/>
              <a:t>classification</a:t>
            </a:r>
            <a:r>
              <a:rPr spc="50" dirty="0"/>
              <a:t>  </a:t>
            </a:r>
            <a:r>
              <a:rPr spc="260" dirty="0"/>
              <a:t>of </a:t>
            </a:r>
            <a:r>
              <a:rPr spc="425" dirty="0"/>
              <a:t>hand</a:t>
            </a:r>
            <a:r>
              <a:rPr spc="95" dirty="0"/>
              <a:t> </a:t>
            </a:r>
            <a:r>
              <a:rPr spc="335" dirty="0"/>
              <a:t>gestures,</a:t>
            </a:r>
            <a:r>
              <a:rPr spc="100" dirty="0"/>
              <a:t> </a:t>
            </a:r>
            <a:r>
              <a:rPr spc="355" dirty="0"/>
              <a:t>making</a:t>
            </a:r>
            <a:r>
              <a:rPr spc="95" dirty="0"/>
              <a:t> </a:t>
            </a:r>
            <a:r>
              <a:rPr spc="325" dirty="0"/>
              <a:t>it</a:t>
            </a:r>
            <a:r>
              <a:rPr spc="100" dirty="0"/>
              <a:t> </a:t>
            </a:r>
            <a:r>
              <a:rPr spc="455" dirty="0"/>
              <a:t>an</a:t>
            </a:r>
            <a:r>
              <a:rPr spc="95" dirty="0"/>
              <a:t> </a:t>
            </a:r>
            <a:r>
              <a:rPr spc="325" dirty="0"/>
              <a:t>interactive</a:t>
            </a:r>
            <a:r>
              <a:rPr spc="100" dirty="0"/>
              <a:t> </a:t>
            </a:r>
            <a:r>
              <a:rPr spc="320" dirty="0"/>
              <a:t>tool</a:t>
            </a:r>
            <a:r>
              <a:rPr spc="95" dirty="0"/>
              <a:t> </a:t>
            </a:r>
            <a:r>
              <a:rPr spc="335" dirty="0"/>
              <a:t>for</a:t>
            </a:r>
            <a:r>
              <a:rPr spc="100" dirty="0"/>
              <a:t> </a:t>
            </a:r>
            <a:r>
              <a:rPr spc="330" dirty="0"/>
              <a:t>users.</a:t>
            </a: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pc="330" dirty="0"/>
          </a:p>
          <a:p>
            <a:pPr marL="12700" marR="5080" algn="just">
              <a:lnSpc>
                <a:spcPct val="101099"/>
              </a:lnSpc>
              <a:spcBef>
                <a:spcPts val="5"/>
              </a:spcBef>
            </a:pPr>
            <a:r>
              <a:rPr spc="280" dirty="0"/>
              <a:t>This</a:t>
            </a:r>
            <a:r>
              <a:rPr spc="254" dirty="0"/>
              <a:t>  </a:t>
            </a:r>
            <a:r>
              <a:rPr spc="330" dirty="0"/>
              <a:t>work</a:t>
            </a:r>
            <a:r>
              <a:rPr spc="260" dirty="0"/>
              <a:t>  </a:t>
            </a:r>
            <a:r>
              <a:rPr spc="405" dirty="0"/>
              <a:t>demonstrates</a:t>
            </a:r>
            <a:r>
              <a:rPr spc="254" dirty="0"/>
              <a:t>  </a:t>
            </a:r>
            <a:r>
              <a:rPr spc="425" dirty="0"/>
              <a:t>the</a:t>
            </a:r>
            <a:r>
              <a:rPr spc="254" dirty="0"/>
              <a:t>  </a:t>
            </a:r>
            <a:r>
              <a:rPr spc="350" dirty="0"/>
              <a:t>potential</a:t>
            </a:r>
            <a:r>
              <a:rPr spc="260" dirty="0"/>
              <a:t>  </a:t>
            </a:r>
            <a:r>
              <a:rPr spc="285" dirty="0"/>
              <a:t>of</a:t>
            </a:r>
            <a:r>
              <a:rPr spc="254" dirty="0"/>
              <a:t>  </a:t>
            </a:r>
            <a:r>
              <a:rPr dirty="0"/>
              <a:t>AI</a:t>
            </a:r>
            <a:r>
              <a:rPr spc="260" dirty="0"/>
              <a:t>  </a:t>
            </a:r>
            <a:r>
              <a:rPr spc="320" dirty="0"/>
              <a:t>in</a:t>
            </a:r>
            <a:r>
              <a:rPr spc="254" dirty="0"/>
              <a:t>  </a:t>
            </a:r>
            <a:r>
              <a:rPr spc="375" dirty="0"/>
              <a:t>enhancing</a:t>
            </a:r>
            <a:r>
              <a:rPr spc="260" dirty="0"/>
              <a:t>  </a:t>
            </a:r>
            <a:r>
              <a:rPr spc="355" dirty="0"/>
              <a:t>communication </a:t>
            </a:r>
            <a:r>
              <a:rPr spc="280" dirty="0"/>
              <a:t>accessibility</a:t>
            </a:r>
            <a:r>
              <a:rPr spc="345" dirty="0"/>
              <a:t>   </a:t>
            </a:r>
            <a:r>
              <a:rPr spc="335" dirty="0"/>
              <a:t>for</a:t>
            </a:r>
            <a:r>
              <a:rPr spc="345" dirty="0"/>
              <a:t>   </a:t>
            </a:r>
            <a:r>
              <a:rPr spc="325" dirty="0"/>
              <a:t>sign</a:t>
            </a:r>
            <a:r>
              <a:rPr spc="340" dirty="0"/>
              <a:t>   </a:t>
            </a:r>
            <a:r>
              <a:rPr spc="345" dirty="0"/>
              <a:t>language   users,</a:t>
            </a:r>
            <a:r>
              <a:rPr spc="340" dirty="0"/>
              <a:t>   </a:t>
            </a:r>
            <a:r>
              <a:rPr spc="365" dirty="0"/>
              <a:t>with</a:t>
            </a:r>
            <a:r>
              <a:rPr spc="345" dirty="0"/>
              <a:t>   </a:t>
            </a:r>
            <a:r>
              <a:rPr spc="360" dirty="0"/>
              <a:t>opportunities</a:t>
            </a:r>
            <a:r>
              <a:rPr spc="345" dirty="0"/>
              <a:t>   </a:t>
            </a:r>
            <a:r>
              <a:rPr spc="335" dirty="0"/>
              <a:t>for</a:t>
            </a:r>
            <a:r>
              <a:rPr spc="345" dirty="0"/>
              <a:t>   </a:t>
            </a:r>
            <a:r>
              <a:rPr spc="375" dirty="0"/>
              <a:t>future </a:t>
            </a:r>
            <a:r>
              <a:rPr spc="365" dirty="0"/>
              <a:t>improvements</a:t>
            </a:r>
            <a:r>
              <a:rPr spc="100" dirty="0"/>
              <a:t> </a:t>
            </a:r>
            <a:r>
              <a:rPr spc="395" dirty="0"/>
              <a:t>to</a:t>
            </a:r>
            <a:r>
              <a:rPr spc="105" dirty="0"/>
              <a:t> </a:t>
            </a:r>
            <a:r>
              <a:rPr spc="340" dirty="0"/>
              <a:t>expand</a:t>
            </a:r>
            <a:r>
              <a:rPr spc="105" dirty="0"/>
              <a:t> </a:t>
            </a:r>
            <a:r>
              <a:rPr spc="375" dirty="0"/>
              <a:t>gesture</a:t>
            </a:r>
            <a:r>
              <a:rPr spc="100" dirty="0"/>
              <a:t> </a:t>
            </a:r>
            <a:r>
              <a:rPr spc="330" dirty="0"/>
              <a:t>recognition</a:t>
            </a:r>
            <a:r>
              <a:rPr spc="105" dirty="0"/>
              <a:t> </a:t>
            </a:r>
            <a:r>
              <a:rPr spc="270" dirty="0"/>
              <a:t>capabilities.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33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10"/>
              </a:spcBef>
            </a:pPr>
            <a:r>
              <a:rPr sz="6900" spc="415" dirty="0">
                <a:latin typeface="Georgia"/>
                <a:cs typeface="Georgia"/>
              </a:rPr>
              <a:t>Agenda</a:t>
            </a:r>
            <a:endParaRPr sz="6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9996" y="3235858"/>
            <a:ext cx="8772525" cy="5887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25"/>
              </a:spcBef>
              <a:buAutoNum type="arabicPlain"/>
              <a:tabLst>
                <a:tab pos="389255" algn="l"/>
              </a:tabLst>
            </a:pPr>
            <a:r>
              <a:rPr sz="4250" spc="295" dirty="0">
                <a:solidFill>
                  <a:srgbClr val="254832"/>
                </a:solidFill>
                <a:latin typeface="Georgia"/>
                <a:cs typeface="Georgia"/>
              </a:rPr>
              <a:t>Problem</a:t>
            </a:r>
            <a:r>
              <a:rPr sz="4250" spc="18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340" dirty="0">
                <a:solidFill>
                  <a:srgbClr val="254832"/>
                </a:solidFill>
                <a:latin typeface="Georgia"/>
                <a:cs typeface="Georgia"/>
              </a:rPr>
              <a:t>Statement</a:t>
            </a:r>
            <a:endParaRPr sz="42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Clr>
                <a:srgbClr val="254832"/>
              </a:buClr>
              <a:buFont typeface="Georgia"/>
              <a:buAutoNum type="arabicPlain"/>
            </a:pPr>
            <a:endParaRPr sz="4250">
              <a:latin typeface="Georgia"/>
              <a:cs typeface="Georgia"/>
            </a:endParaRPr>
          </a:p>
          <a:p>
            <a:pPr marL="476250" indent="-463550">
              <a:lnSpc>
                <a:spcPct val="100000"/>
              </a:lnSpc>
              <a:buAutoNum type="arabicPlain"/>
              <a:tabLst>
                <a:tab pos="476250" algn="l"/>
              </a:tabLst>
            </a:pPr>
            <a:r>
              <a:rPr sz="4250" spc="295" dirty="0">
                <a:solidFill>
                  <a:srgbClr val="254832"/>
                </a:solidFill>
                <a:latin typeface="Georgia"/>
                <a:cs typeface="Georgia"/>
              </a:rPr>
              <a:t>Understading</a:t>
            </a:r>
            <a:r>
              <a:rPr sz="4250" spc="19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375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4250" spc="19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380" dirty="0">
                <a:solidFill>
                  <a:srgbClr val="254832"/>
                </a:solidFill>
                <a:latin typeface="Georgia"/>
                <a:cs typeface="Georgia"/>
              </a:rPr>
              <a:t>dataset</a:t>
            </a:r>
            <a:endParaRPr sz="42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Clr>
                <a:srgbClr val="254832"/>
              </a:buClr>
              <a:buFont typeface="Georgia"/>
              <a:buAutoNum type="arabicPlain"/>
            </a:pPr>
            <a:endParaRPr sz="4250">
              <a:latin typeface="Georgia"/>
              <a:cs typeface="Georgia"/>
            </a:endParaRPr>
          </a:p>
          <a:p>
            <a:pPr marL="481965" indent="-469265">
              <a:lnSpc>
                <a:spcPct val="100000"/>
              </a:lnSpc>
              <a:buAutoNum type="arabicPlain"/>
              <a:tabLst>
                <a:tab pos="481965" algn="l"/>
              </a:tabLst>
            </a:pPr>
            <a:r>
              <a:rPr sz="4250" spc="270" dirty="0">
                <a:solidFill>
                  <a:srgbClr val="254832"/>
                </a:solidFill>
                <a:latin typeface="Georgia"/>
                <a:cs typeface="Georgia"/>
              </a:rPr>
              <a:t>Convolutional</a:t>
            </a:r>
            <a:r>
              <a:rPr sz="4250" spc="19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254" dirty="0">
                <a:solidFill>
                  <a:srgbClr val="254832"/>
                </a:solidFill>
                <a:latin typeface="Georgia"/>
                <a:cs typeface="Georgia"/>
              </a:rPr>
              <a:t>Neural</a:t>
            </a:r>
            <a:r>
              <a:rPr sz="4250" spc="19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260" dirty="0">
                <a:solidFill>
                  <a:srgbClr val="254832"/>
                </a:solidFill>
                <a:latin typeface="Georgia"/>
                <a:cs typeface="Georgia"/>
              </a:rPr>
              <a:t>Network</a:t>
            </a:r>
            <a:endParaRPr sz="42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Clr>
                <a:srgbClr val="254832"/>
              </a:buClr>
              <a:buFont typeface="Georgia"/>
              <a:buAutoNum type="arabicPlain"/>
            </a:pPr>
            <a:endParaRPr sz="4250">
              <a:latin typeface="Georgia"/>
              <a:cs typeface="Georgia"/>
            </a:endParaRPr>
          </a:p>
          <a:p>
            <a:pPr marL="490220" indent="-477520">
              <a:lnSpc>
                <a:spcPct val="100000"/>
              </a:lnSpc>
              <a:buAutoNum type="arabicPlain"/>
              <a:tabLst>
                <a:tab pos="490220" algn="l"/>
              </a:tabLst>
            </a:pPr>
            <a:r>
              <a:rPr sz="4250" spc="305" dirty="0">
                <a:solidFill>
                  <a:srgbClr val="254832"/>
                </a:solidFill>
                <a:latin typeface="Georgia"/>
                <a:cs typeface="Georgia"/>
              </a:rPr>
              <a:t>Layers</a:t>
            </a:r>
            <a:r>
              <a:rPr sz="4250" spc="17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365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4250" spc="17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-25" dirty="0">
                <a:solidFill>
                  <a:srgbClr val="254832"/>
                </a:solidFill>
                <a:latin typeface="Georgia"/>
                <a:cs typeface="Georgia"/>
              </a:rPr>
              <a:t>CNN</a:t>
            </a:r>
            <a:endParaRPr sz="42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Clr>
                <a:srgbClr val="254832"/>
              </a:buClr>
              <a:buFont typeface="Georgia"/>
              <a:buAutoNum type="arabicPlain"/>
            </a:pPr>
            <a:endParaRPr sz="4250">
              <a:latin typeface="Georgia"/>
              <a:cs typeface="Georgia"/>
            </a:endParaRPr>
          </a:p>
          <a:p>
            <a:pPr marL="473709" indent="-461009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473709" algn="l"/>
              </a:tabLst>
            </a:pPr>
            <a:r>
              <a:rPr sz="4250" dirty="0">
                <a:solidFill>
                  <a:srgbClr val="254832"/>
                </a:solidFill>
                <a:latin typeface="Georgia"/>
                <a:cs typeface="Georgia"/>
              </a:rPr>
              <a:t>CNN</a:t>
            </a:r>
            <a:r>
              <a:rPr sz="4250" spc="-7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4250" spc="310" dirty="0">
                <a:solidFill>
                  <a:srgbClr val="254832"/>
                </a:solidFill>
                <a:latin typeface="Georgia"/>
                <a:cs typeface="Georgia"/>
              </a:rPr>
              <a:t>Architecture</a:t>
            </a:r>
            <a:endParaRPr sz="425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125" indent="-479425">
              <a:lnSpc>
                <a:spcPct val="100000"/>
              </a:lnSpc>
              <a:spcBef>
                <a:spcPts val="100"/>
              </a:spcBef>
              <a:buAutoNum type="arabicPlain" startAt="6"/>
              <a:tabLst>
                <a:tab pos="492125" algn="l"/>
              </a:tabLst>
            </a:pPr>
            <a:r>
              <a:rPr spc="254" dirty="0"/>
              <a:t>Haar</a:t>
            </a:r>
            <a:r>
              <a:rPr spc="170" dirty="0"/>
              <a:t> </a:t>
            </a:r>
            <a:r>
              <a:rPr spc="280" dirty="0"/>
              <a:t>Features</a:t>
            </a:r>
          </a:p>
          <a:p>
            <a:pPr>
              <a:lnSpc>
                <a:spcPct val="100000"/>
              </a:lnSpc>
              <a:spcBef>
                <a:spcPts val="235"/>
              </a:spcBef>
              <a:buClr>
                <a:srgbClr val="254832"/>
              </a:buClr>
              <a:buFont typeface="Georgia"/>
              <a:buAutoNum type="arabicPlain" startAt="6"/>
            </a:pPr>
            <a:endParaRPr spc="280" dirty="0"/>
          </a:p>
          <a:p>
            <a:pPr marL="443865" indent="-431165">
              <a:lnSpc>
                <a:spcPct val="100000"/>
              </a:lnSpc>
              <a:buAutoNum type="arabicPlain" startAt="6"/>
              <a:tabLst>
                <a:tab pos="443865" algn="l"/>
              </a:tabLst>
            </a:pPr>
            <a:r>
              <a:rPr spc="235" dirty="0"/>
              <a:t>Model</a:t>
            </a:r>
            <a:r>
              <a:rPr spc="165" dirty="0"/>
              <a:t> </a:t>
            </a:r>
            <a:r>
              <a:rPr spc="240" dirty="0"/>
              <a:t>Evaluation</a:t>
            </a:r>
          </a:p>
          <a:p>
            <a:pPr>
              <a:lnSpc>
                <a:spcPct val="100000"/>
              </a:lnSpc>
              <a:spcBef>
                <a:spcPts val="240"/>
              </a:spcBef>
              <a:buClr>
                <a:srgbClr val="254832"/>
              </a:buClr>
              <a:buFont typeface="Georgia"/>
              <a:buAutoNum type="arabicPlain" startAt="6"/>
            </a:pPr>
            <a:endParaRPr spc="240" dirty="0"/>
          </a:p>
          <a:p>
            <a:pPr marL="489584" indent="-476884">
              <a:lnSpc>
                <a:spcPct val="100000"/>
              </a:lnSpc>
              <a:buAutoNum type="arabicPlain" startAt="6"/>
              <a:tabLst>
                <a:tab pos="489584" algn="l"/>
              </a:tabLst>
            </a:pPr>
            <a:r>
              <a:rPr spc="235" dirty="0"/>
              <a:t>Model</a:t>
            </a:r>
            <a:r>
              <a:rPr spc="155" dirty="0"/>
              <a:t> </a:t>
            </a:r>
            <a:r>
              <a:rPr spc="240" dirty="0"/>
              <a:t>Deployment</a:t>
            </a:r>
          </a:p>
          <a:p>
            <a:pPr>
              <a:lnSpc>
                <a:spcPct val="100000"/>
              </a:lnSpc>
              <a:spcBef>
                <a:spcPts val="310"/>
              </a:spcBef>
              <a:buClr>
                <a:srgbClr val="254832"/>
              </a:buClr>
              <a:buFont typeface="Georgia"/>
              <a:buAutoNum type="arabicPlain" startAt="6"/>
            </a:pPr>
            <a:endParaRPr spc="240" dirty="0"/>
          </a:p>
          <a:p>
            <a:pPr marL="492125" indent="-479425">
              <a:lnSpc>
                <a:spcPct val="100000"/>
              </a:lnSpc>
              <a:buAutoNum type="arabicPlain" startAt="6"/>
              <a:tabLst>
                <a:tab pos="492125" algn="l"/>
              </a:tabLst>
            </a:pPr>
            <a:r>
              <a:rPr spc="265" dirty="0"/>
              <a:t>Technology</a:t>
            </a:r>
            <a:r>
              <a:rPr spc="190" dirty="0"/>
              <a:t> </a:t>
            </a:r>
            <a:r>
              <a:rPr spc="245" dirty="0"/>
              <a:t>Overview</a:t>
            </a:r>
          </a:p>
          <a:p>
            <a:pPr>
              <a:lnSpc>
                <a:spcPct val="100000"/>
              </a:lnSpc>
              <a:spcBef>
                <a:spcPts val="240"/>
              </a:spcBef>
              <a:buClr>
                <a:srgbClr val="254832"/>
              </a:buClr>
              <a:buFont typeface="Georgia"/>
              <a:buAutoNum type="arabicPlain" startAt="6"/>
            </a:pPr>
            <a:endParaRPr spc="245" dirty="0"/>
          </a:p>
          <a:p>
            <a:pPr marL="728980" indent="-716280">
              <a:lnSpc>
                <a:spcPct val="100000"/>
              </a:lnSpc>
              <a:buAutoNum type="arabicPlain" startAt="6"/>
              <a:tabLst>
                <a:tab pos="728980" algn="l"/>
              </a:tabLst>
            </a:pPr>
            <a:r>
              <a:rPr spc="254" dirty="0"/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5444" y="400990"/>
            <a:ext cx="863663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459" dirty="0">
                <a:latin typeface="Georgia"/>
                <a:cs typeface="Georgia"/>
              </a:rPr>
              <a:t>Problem</a:t>
            </a:r>
            <a:r>
              <a:rPr sz="6900" spc="300" dirty="0">
                <a:latin typeface="Georgia"/>
                <a:cs typeface="Georgia"/>
              </a:rPr>
              <a:t> </a:t>
            </a:r>
            <a:r>
              <a:rPr sz="6900" spc="535" dirty="0">
                <a:latin typeface="Georgia"/>
                <a:cs typeface="Georgia"/>
              </a:rPr>
              <a:t>Statement</a:t>
            </a:r>
            <a:endParaRPr sz="6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7467" y="2250808"/>
            <a:ext cx="9674225" cy="393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50" spc="160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850" spc="6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5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850" spc="6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Language</a:t>
            </a:r>
            <a:r>
              <a:rPr sz="2850" spc="6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54832"/>
                </a:solidFill>
                <a:latin typeface="Georgia"/>
                <a:cs typeface="Georgia"/>
              </a:rPr>
              <a:t>Detection</a:t>
            </a:r>
            <a:r>
              <a:rPr sz="2850" spc="6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45" dirty="0">
                <a:solidFill>
                  <a:srgbClr val="254832"/>
                </a:solidFill>
                <a:latin typeface="Georgia"/>
                <a:cs typeface="Georgia"/>
              </a:rPr>
              <a:t>Using</a:t>
            </a:r>
            <a:r>
              <a:rPr sz="2850" spc="6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95" dirty="0">
                <a:solidFill>
                  <a:srgbClr val="254832"/>
                </a:solidFill>
                <a:latin typeface="Georgia"/>
                <a:cs typeface="Georgia"/>
              </a:rPr>
              <a:t>Images</a:t>
            </a:r>
            <a:r>
              <a:rPr sz="2850" spc="6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90" dirty="0">
                <a:solidFill>
                  <a:srgbClr val="254832"/>
                </a:solidFill>
                <a:latin typeface="Georgia"/>
                <a:cs typeface="Georgia"/>
              </a:rPr>
              <a:t>project </a:t>
            </a:r>
            <a:r>
              <a:rPr sz="2850" spc="225" dirty="0">
                <a:solidFill>
                  <a:srgbClr val="254832"/>
                </a:solidFill>
                <a:latin typeface="Georgia"/>
                <a:cs typeface="Georgia"/>
              </a:rPr>
              <a:t>aims</a:t>
            </a:r>
            <a:r>
              <a:rPr sz="2850" spc="59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850" spc="6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20" dirty="0">
                <a:solidFill>
                  <a:srgbClr val="254832"/>
                </a:solidFill>
                <a:latin typeface="Georgia"/>
                <a:cs typeface="Georgia"/>
              </a:rPr>
              <a:t>address</a:t>
            </a:r>
            <a:r>
              <a:rPr sz="2850" spc="6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850" spc="6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95" dirty="0">
                <a:solidFill>
                  <a:srgbClr val="254832"/>
                </a:solidFill>
                <a:latin typeface="Georgia"/>
                <a:cs typeface="Georgia"/>
              </a:rPr>
              <a:t>communication</a:t>
            </a:r>
            <a:r>
              <a:rPr sz="2850" spc="6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barriers</a:t>
            </a:r>
            <a:r>
              <a:rPr sz="2850" spc="60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90" dirty="0">
                <a:solidFill>
                  <a:srgbClr val="254832"/>
                </a:solidFill>
                <a:latin typeface="Georgia"/>
                <a:cs typeface="Georgia"/>
              </a:rPr>
              <a:t>faced </a:t>
            </a:r>
            <a:r>
              <a:rPr sz="2850" spc="155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850" spc="39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850" spc="40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15" dirty="0">
                <a:solidFill>
                  <a:srgbClr val="254832"/>
                </a:solidFill>
                <a:latin typeface="Georgia"/>
                <a:cs typeface="Georgia"/>
              </a:rPr>
              <a:t>deaf</a:t>
            </a:r>
            <a:r>
              <a:rPr sz="2850" spc="40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850" spc="40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hard-</a:t>
            </a:r>
            <a:r>
              <a:rPr sz="2850" spc="195" dirty="0">
                <a:solidFill>
                  <a:srgbClr val="254832"/>
                </a:solidFill>
                <a:latin typeface="Georgia"/>
                <a:cs typeface="Georgia"/>
              </a:rPr>
              <a:t>of-</a:t>
            </a:r>
            <a:r>
              <a:rPr sz="2850" spc="225" dirty="0">
                <a:solidFill>
                  <a:srgbClr val="254832"/>
                </a:solidFill>
                <a:latin typeface="Georgia"/>
                <a:cs typeface="Georgia"/>
              </a:rPr>
              <a:t>hearing</a:t>
            </a:r>
            <a:r>
              <a:rPr sz="2850" spc="40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185" dirty="0">
                <a:solidFill>
                  <a:srgbClr val="254832"/>
                </a:solidFill>
                <a:latin typeface="Georgia"/>
                <a:cs typeface="Georgia"/>
              </a:rPr>
              <a:t>community</a:t>
            </a:r>
            <a:r>
              <a:rPr sz="2850" spc="40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130" dirty="0">
                <a:solidFill>
                  <a:srgbClr val="254832"/>
                </a:solidFill>
                <a:latin typeface="Georgia"/>
                <a:cs typeface="Georgia"/>
              </a:rPr>
              <a:t>by </a:t>
            </a:r>
            <a:r>
              <a:rPr sz="2850" spc="175" dirty="0">
                <a:solidFill>
                  <a:srgbClr val="254832"/>
                </a:solidFill>
                <a:latin typeface="Georgia"/>
                <a:cs typeface="Georgia"/>
              </a:rPr>
              <a:t>developing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29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lang="en-IN" sz="2850" spc="240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29" dirty="0">
                <a:solidFill>
                  <a:srgbClr val="254832"/>
                </a:solidFill>
                <a:latin typeface="Georgia"/>
                <a:cs typeface="Georgia"/>
              </a:rPr>
              <a:t>system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65" dirty="0">
                <a:solidFill>
                  <a:srgbClr val="254832"/>
                </a:solidFill>
                <a:latin typeface="Georgia"/>
                <a:cs typeface="Georgia"/>
              </a:rPr>
              <a:t>that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15" dirty="0">
                <a:solidFill>
                  <a:srgbClr val="254832"/>
                </a:solidFill>
                <a:latin typeface="Georgia"/>
                <a:cs typeface="Georgia"/>
              </a:rPr>
              <a:t>recognizes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850" spc="280" dirty="0">
                <a:solidFill>
                  <a:srgbClr val="254832"/>
                </a:solidFill>
                <a:latin typeface="Georgia"/>
                <a:cs typeface="Georgia"/>
              </a:rPr>
              <a:t>  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interprets</a:t>
            </a:r>
            <a:r>
              <a:rPr sz="2850" spc="280" dirty="0">
                <a:solidFill>
                  <a:srgbClr val="254832"/>
                </a:solidFill>
                <a:latin typeface="Georgia"/>
                <a:cs typeface="Georgia"/>
              </a:rPr>
              <a:t>   </a:t>
            </a:r>
            <a:r>
              <a:rPr sz="2850" spc="180" dirty="0">
                <a:solidFill>
                  <a:srgbClr val="254832"/>
                </a:solidFill>
                <a:latin typeface="Georgia"/>
                <a:cs typeface="Georgia"/>
              </a:rPr>
              <a:t>American</a:t>
            </a:r>
            <a:r>
              <a:rPr sz="2850" spc="280" dirty="0">
                <a:solidFill>
                  <a:srgbClr val="254832"/>
                </a:solidFill>
                <a:latin typeface="Georgia"/>
                <a:cs typeface="Georgia"/>
              </a:rPr>
              <a:t>   </a:t>
            </a:r>
            <a:r>
              <a:rPr sz="2850" spc="15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850" spc="275" dirty="0">
                <a:solidFill>
                  <a:srgbClr val="254832"/>
                </a:solidFill>
                <a:latin typeface="Georgia"/>
                <a:cs typeface="Georgia"/>
              </a:rPr>
              <a:t> 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Language</a:t>
            </a:r>
            <a:r>
              <a:rPr sz="2850" spc="280" dirty="0">
                <a:solidFill>
                  <a:srgbClr val="254832"/>
                </a:solidFill>
                <a:latin typeface="Georgia"/>
                <a:cs typeface="Georgia"/>
              </a:rPr>
              <a:t>   </a:t>
            </a:r>
            <a:r>
              <a:rPr sz="2850" spc="-10" dirty="0">
                <a:solidFill>
                  <a:srgbClr val="254832"/>
                </a:solidFill>
                <a:latin typeface="Georgia"/>
                <a:cs typeface="Georgia"/>
              </a:rPr>
              <a:t>(ASL)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gestures</a:t>
            </a:r>
            <a:r>
              <a:rPr sz="2850" spc="12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29" dirty="0">
                <a:solidFill>
                  <a:srgbClr val="254832"/>
                </a:solidFill>
                <a:latin typeface="Georgia"/>
                <a:cs typeface="Georgia"/>
              </a:rPr>
              <a:t>from</a:t>
            </a:r>
            <a:r>
              <a:rPr sz="2850" spc="12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images.</a:t>
            </a:r>
            <a:endParaRPr sz="285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2850" dirty="0">
              <a:latin typeface="Georgia"/>
              <a:cs typeface="Georgia"/>
            </a:endParaRPr>
          </a:p>
          <a:p>
            <a:pPr marL="12700" marR="5080" algn="just">
              <a:lnSpc>
                <a:spcPct val="100899"/>
              </a:lnSpc>
            </a:pPr>
            <a:r>
              <a:rPr sz="2850" spc="130" dirty="0">
                <a:solidFill>
                  <a:srgbClr val="254832"/>
                </a:solidFill>
                <a:latin typeface="Georgia"/>
                <a:cs typeface="Georgia"/>
              </a:rPr>
              <a:t>By</a:t>
            </a:r>
            <a:r>
              <a:rPr sz="2850" spc="160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15" dirty="0">
                <a:solidFill>
                  <a:srgbClr val="254832"/>
                </a:solidFill>
                <a:latin typeface="Georgia"/>
                <a:cs typeface="Georgia"/>
              </a:rPr>
              <a:t>using</a:t>
            </a: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machine</a:t>
            </a: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learning</a:t>
            </a: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image</a:t>
            </a:r>
            <a:r>
              <a:rPr sz="2850" spc="160" dirty="0">
                <a:solidFill>
                  <a:srgbClr val="254832"/>
                </a:solidFill>
                <a:latin typeface="Georgia"/>
                <a:cs typeface="Georgia"/>
              </a:rPr>
              <a:t>  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processing </a:t>
            </a:r>
            <a:r>
              <a:rPr sz="2850" spc="180" dirty="0">
                <a:solidFill>
                  <a:srgbClr val="254832"/>
                </a:solidFill>
                <a:latin typeface="Georgia"/>
                <a:cs typeface="Georgia"/>
              </a:rPr>
              <a:t>techniques,</a:t>
            </a:r>
            <a:r>
              <a:rPr sz="2850" spc="254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the</a:t>
            </a:r>
            <a:r>
              <a:rPr sz="2850" spc="26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project</a:t>
            </a:r>
            <a:r>
              <a:rPr sz="2850" spc="26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seeks</a:t>
            </a:r>
            <a:r>
              <a:rPr sz="2850" spc="26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54832"/>
                </a:solidFill>
                <a:latin typeface="Georgia"/>
                <a:cs typeface="Georgia"/>
              </a:rPr>
              <a:t>to</a:t>
            </a:r>
            <a:r>
              <a:rPr sz="2850" spc="27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54832"/>
                </a:solidFill>
                <a:latin typeface="Georgia"/>
                <a:cs typeface="Georgia"/>
              </a:rPr>
              <a:t>create</a:t>
            </a:r>
            <a:r>
              <a:rPr sz="2850" spc="26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70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850" spc="26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70" dirty="0">
                <a:solidFill>
                  <a:srgbClr val="254832"/>
                </a:solidFill>
                <a:latin typeface="Georgia"/>
                <a:cs typeface="Georgia"/>
              </a:rPr>
              <a:t>model</a:t>
            </a:r>
            <a:r>
              <a:rPr sz="2850" spc="27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45" dirty="0">
                <a:solidFill>
                  <a:srgbClr val="254832"/>
                </a:solidFill>
                <a:latin typeface="Georgia"/>
                <a:cs typeface="Georgia"/>
              </a:rPr>
              <a:t>that</a:t>
            </a:r>
            <a:endParaRPr sz="285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0133" y="6156058"/>
            <a:ext cx="7352030" cy="897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1920" marR="5080" indent="-109855">
              <a:lnSpc>
                <a:spcPct val="100899"/>
              </a:lnSpc>
              <a:spcBef>
                <a:spcPts val="70"/>
              </a:spcBef>
              <a:tabLst>
                <a:tab pos="2138045" algn="l"/>
                <a:tab pos="2755900" algn="l"/>
                <a:tab pos="4428490" algn="l"/>
                <a:tab pos="5201920" algn="l"/>
                <a:tab pos="6283325" algn="l"/>
              </a:tabLst>
            </a:pPr>
            <a:r>
              <a:rPr sz="2850" spc="215" dirty="0">
                <a:solidFill>
                  <a:srgbClr val="254832"/>
                </a:solidFill>
                <a:latin typeface="Georgia"/>
                <a:cs typeface="Georgia"/>
              </a:rPr>
              <a:t>classifies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20" dirty="0">
                <a:solidFill>
                  <a:srgbClr val="254832"/>
                </a:solidFill>
                <a:latin typeface="Georgia"/>
                <a:cs typeface="Georgia"/>
              </a:rPr>
              <a:t>a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80" dirty="0">
                <a:solidFill>
                  <a:srgbClr val="254832"/>
                </a:solidFill>
                <a:latin typeface="Georgia"/>
                <a:cs typeface="Georgia"/>
              </a:rPr>
              <a:t>variety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of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-25" dirty="0">
                <a:solidFill>
                  <a:srgbClr val="254832"/>
                </a:solidFill>
                <a:latin typeface="Georgia"/>
                <a:cs typeface="Georgia"/>
              </a:rPr>
              <a:t>ASL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70" dirty="0">
                <a:solidFill>
                  <a:srgbClr val="254832"/>
                </a:solidFill>
                <a:latin typeface="Georgia"/>
                <a:cs typeface="Georgia"/>
              </a:rPr>
              <a:t>signs,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real-</a:t>
            </a:r>
            <a:r>
              <a:rPr sz="2850" spc="220" dirty="0">
                <a:solidFill>
                  <a:srgbClr val="254832"/>
                </a:solidFill>
                <a:latin typeface="Georgia"/>
                <a:cs typeface="Georgia"/>
              </a:rPr>
              <a:t>time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7769" y="6594208"/>
            <a:ext cx="51339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7135" algn="l"/>
                <a:tab pos="3606165" algn="l"/>
                <a:tab pos="4717415" algn="l"/>
              </a:tabLst>
            </a:pPr>
            <a:r>
              <a:rPr sz="2850" spc="215" dirty="0">
                <a:solidFill>
                  <a:srgbClr val="254832"/>
                </a:solidFill>
                <a:latin typeface="Georgia"/>
                <a:cs typeface="Georgia"/>
              </a:rPr>
              <a:t>translation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80" dirty="0">
                <a:solidFill>
                  <a:srgbClr val="254832"/>
                </a:solidFill>
                <a:latin typeface="Georgia"/>
                <a:cs typeface="Georgia"/>
              </a:rPr>
              <a:t>into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text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or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467" y="6156058"/>
            <a:ext cx="2076450" cy="1326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850" spc="210" dirty="0">
                <a:solidFill>
                  <a:srgbClr val="254832"/>
                </a:solidFill>
                <a:latin typeface="Georgia"/>
                <a:cs typeface="Georgia"/>
              </a:rPr>
              <a:t>accurately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facilitating </a:t>
            </a:r>
            <a:r>
              <a:rPr sz="2850" spc="160" dirty="0">
                <a:solidFill>
                  <a:srgbClr val="254832"/>
                </a:solidFill>
                <a:latin typeface="Georgia"/>
                <a:cs typeface="Georgia"/>
              </a:rPr>
              <a:t>speech.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467" y="7460983"/>
            <a:ext cx="459676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3465" algn="l"/>
                <a:tab pos="2827655" algn="l"/>
              </a:tabLst>
            </a:pPr>
            <a:r>
              <a:rPr sz="2850" spc="145" dirty="0">
                <a:solidFill>
                  <a:srgbClr val="254832"/>
                </a:solidFill>
                <a:latin typeface="Georgia"/>
                <a:cs typeface="Georgia"/>
              </a:rPr>
              <a:t>This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95" dirty="0">
                <a:solidFill>
                  <a:srgbClr val="254832"/>
                </a:solidFill>
                <a:latin typeface="Georgia"/>
                <a:cs typeface="Georgia"/>
              </a:rPr>
              <a:t>solution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10" dirty="0">
                <a:solidFill>
                  <a:srgbClr val="254832"/>
                </a:solidFill>
                <a:latin typeface="Georgia"/>
                <a:cs typeface="Georgia"/>
              </a:rPr>
              <a:t>promotes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752" y="7460983"/>
            <a:ext cx="165290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170" dirty="0">
                <a:solidFill>
                  <a:srgbClr val="254832"/>
                </a:solidFill>
                <a:latin typeface="Georgia"/>
                <a:cs typeface="Georgia"/>
              </a:rPr>
              <a:t>inclusive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9975" y="7460983"/>
            <a:ext cx="297180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165" dirty="0">
                <a:solidFill>
                  <a:srgbClr val="254832"/>
                </a:solidFill>
                <a:latin typeface="Georgia"/>
                <a:cs typeface="Georgia"/>
              </a:rPr>
              <a:t>communication,</a:t>
            </a:r>
            <a:endParaRPr sz="28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7467" y="7899133"/>
            <a:ext cx="9674225" cy="8883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235"/>
              </a:spcBef>
              <a:tabLst>
                <a:tab pos="2535555" algn="l"/>
                <a:tab pos="3573145" algn="l"/>
                <a:tab pos="5509895" algn="l"/>
                <a:tab pos="6791959" algn="l"/>
                <a:tab pos="7742555" algn="l"/>
              </a:tabLst>
            </a:pPr>
            <a:r>
              <a:rPr sz="2850" spc="195" dirty="0">
                <a:solidFill>
                  <a:srgbClr val="254832"/>
                </a:solidFill>
                <a:latin typeface="Georgia"/>
                <a:cs typeface="Georgia"/>
              </a:rPr>
              <a:t>empowering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90" dirty="0">
                <a:solidFill>
                  <a:srgbClr val="254832"/>
                </a:solidFill>
                <a:latin typeface="Georgia"/>
                <a:cs typeface="Georgia"/>
              </a:rPr>
              <a:t>sign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20" dirty="0">
                <a:solidFill>
                  <a:srgbClr val="254832"/>
                </a:solidFill>
                <a:latin typeface="Georgia"/>
                <a:cs typeface="Georgia"/>
              </a:rPr>
              <a:t>language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45" dirty="0">
                <a:solidFill>
                  <a:srgbClr val="254832"/>
                </a:solidFill>
                <a:latin typeface="Georgia"/>
                <a:cs typeface="Georgia"/>
              </a:rPr>
              <a:t>users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180" dirty="0">
                <a:solidFill>
                  <a:srgbClr val="254832"/>
                </a:solidFill>
                <a:latin typeface="Georgia"/>
                <a:cs typeface="Georgia"/>
              </a:rPr>
              <a:t>and</a:t>
            </a:r>
            <a:r>
              <a:rPr sz="2850" dirty="0">
                <a:solidFill>
                  <a:srgbClr val="254832"/>
                </a:solidFill>
                <a:latin typeface="Georgia"/>
                <a:cs typeface="Georgia"/>
              </a:rPr>
              <a:t>	</a:t>
            </a:r>
            <a:r>
              <a:rPr sz="2850" spc="204" dirty="0">
                <a:solidFill>
                  <a:srgbClr val="254832"/>
                </a:solidFill>
                <a:latin typeface="Georgia"/>
                <a:cs typeface="Georgia"/>
              </a:rPr>
              <a:t>enhancing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social</a:t>
            </a:r>
            <a:r>
              <a:rPr sz="2850" spc="130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10" dirty="0">
                <a:solidFill>
                  <a:srgbClr val="254832"/>
                </a:solidFill>
                <a:latin typeface="Georgia"/>
                <a:cs typeface="Georgia"/>
              </a:rPr>
              <a:t>interaction</a:t>
            </a:r>
            <a:r>
              <a:rPr sz="285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54832"/>
                </a:solidFill>
                <a:latin typeface="Georgia"/>
                <a:cs typeface="Georgia"/>
              </a:rPr>
              <a:t>between</a:t>
            </a:r>
            <a:r>
              <a:rPr sz="285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90" dirty="0">
                <a:solidFill>
                  <a:srgbClr val="254832"/>
                </a:solidFill>
                <a:latin typeface="Georgia"/>
                <a:cs typeface="Georgia"/>
              </a:rPr>
              <a:t>diverse</a:t>
            </a:r>
            <a:r>
              <a:rPr sz="2850" spc="135" dirty="0">
                <a:solidFill>
                  <a:srgbClr val="254832"/>
                </a:solidFill>
                <a:latin typeface="Georgia"/>
                <a:cs typeface="Georgia"/>
              </a:rPr>
              <a:t> </a:t>
            </a:r>
            <a:r>
              <a:rPr sz="2850" spc="160" dirty="0">
                <a:solidFill>
                  <a:srgbClr val="254832"/>
                </a:solidFill>
                <a:latin typeface="Georgia"/>
                <a:cs typeface="Georgia"/>
              </a:rPr>
              <a:t>communities.</a:t>
            </a:r>
            <a:endParaRPr sz="285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7475" y="2818816"/>
            <a:ext cx="6057900" cy="54578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310" rIns="0" bIns="0" rtlCol="0">
            <a:spAutoFit/>
          </a:bodyPr>
          <a:lstStyle/>
          <a:p>
            <a:pPr marL="4100829" marR="5080" indent="-2129790">
              <a:lnSpc>
                <a:spcPct val="100000"/>
              </a:lnSpc>
              <a:spcBef>
                <a:spcPts val="100"/>
              </a:spcBef>
            </a:pPr>
            <a:r>
              <a:rPr sz="6000" spc="395" dirty="0">
                <a:latin typeface="Georgia"/>
                <a:cs typeface="Georgia"/>
              </a:rPr>
              <a:t>Understanding</a:t>
            </a:r>
            <a:r>
              <a:rPr sz="6000" spc="280" dirty="0">
                <a:latin typeface="Georgia"/>
                <a:cs typeface="Georgia"/>
              </a:rPr>
              <a:t> </a:t>
            </a:r>
            <a:r>
              <a:rPr sz="6000" spc="480" dirty="0">
                <a:latin typeface="Georgia"/>
                <a:cs typeface="Georgia"/>
              </a:rPr>
              <a:t>the </a:t>
            </a:r>
            <a:r>
              <a:rPr sz="6000" spc="450" dirty="0">
                <a:latin typeface="Georgia"/>
                <a:cs typeface="Georgia"/>
              </a:rPr>
              <a:t>Dataset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8687" y="2715628"/>
            <a:ext cx="215646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69315" algn="l"/>
              </a:tabLst>
            </a:pP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dataset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6444" y="2715628"/>
            <a:ext cx="721360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56285" algn="l"/>
                <a:tab pos="1551940" algn="l"/>
                <a:tab pos="2517140" algn="l"/>
                <a:tab pos="4382770" algn="l"/>
                <a:tab pos="6246495" algn="l"/>
              </a:tabLst>
            </a:pP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204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30" dirty="0">
                <a:solidFill>
                  <a:srgbClr val="295037"/>
                </a:solidFill>
                <a:latin typeface="Georgia"/>
                <a:cs typeface="Georgia"/>
              </a:rPr>
              <a:t>Sign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Language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60" dirty="0">
                <a:solidFill>
                  <a:srgbClr val="295037"/>
                </a:solidFill>
                <a:latin typeface="Georgia"/>
                <a:cs typeface="Georgia"/>
              </a:rPr>
              <a:t>Detection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Using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8687" y="3115678"/>
            <a:ext cx="8861425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75740" algn="l"/>
                <a:tab pos="2029460" algn="l"/>
                <a:tab pos="3957954" algn="l"/>
                <a:tab pos="5316220" algn="l"/>
                <a:tab pos="5999480" algn="l"/>
              </a:tabLst>
            </a:pPr>
            <a:r>
              <a:rPr sz="2600" spc="185" dirty="0">
                <a:solidFill>
                  <a:srgbClr val="295037"/>
                </a:solidFill>
                <a:latin typeface="Georgia"/>
                <a:cs typeface="Georgia"/>
              </a:rPr>
              <a:t>project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80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85" dirty="0">
                <a:solidFill>
                  <a:srgbClr val="295037"/>
                </a:solidFill>
                <a:latin typeface="Georgia"/>
                <a:cs typeface="Georgia"/>
              </a:rPr>
              <a:t>organized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95" dirty="0">
                <a:solidFill>
                  <a:srgbClr val="295037"/>
                </a:solidFill>
                <a:latin typeface="Georgia"/>
                <a:cs typeface="Georgia"/>
              </a:rPr>
              <a:t>within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output_folder.zip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4706" y="3115678"/>
            <a:ext cx="66548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30" dirty="0">
                <a:solidFill>
                  <a:srgbClr val="295037"/>
                </a:solidFill>
                <a:latin typeface="Georgia"/>
                <a:cs typeface="Georgia"/>
              </a:rPr>
              <a:t>file,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1440" y="2715628"/>
            <a:ext cx="1234440" cy="825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900" marR="5080" indent="-203835">
              <a:lnSpc>
                <a:spcPct val="101000"/>
              </a:lnSpc>
              <a:spcBef>
                <a:spcPts val="90"/>
              </a:spcBef>
            </a:pPr>
            <a:r>
              <a:rPr sz="2600" spc="175" dirty="0">
                <a:solidFill>
                  <a:srgbClr val="295037"/>
                </a:solidFill>
                <a:latin typeface="Georgia"/>
                <a:cs typeface="Georgia"/>
              </a:rPr>
              <a:t>Images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which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687" y="3515728"/>
            <a:ext cx="11026775" cy="5626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includes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two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main</a:t>
            </a:r>
            <a:r>
              <a:rPr sz="26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subfolders: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train</a:t>
            </a:r>
            <a:r>
              <a:rPr sz="26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80" dirty="0">
                <a:solidFill>
                  <a:srgbClr val="295037"/>
                </a:solidFill>
                <a:latin typeface="Georgia"/>
                <a:cs typeface="Georgia"/>
              </a:rPr>
              <a:t>val.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600">
              <a:latin typeface="Georgia"/>
              <a:cs typeface="Georgia"/>
            </a:endParaRPr>
          </a:p>
          <a:p>
            <a:pPr marL="12700" marR="5080" algn="just">
              <a:lnSpc>
                <a:spcPct val="101000"/>
              </a:lnSpc>
              <a:spcBef>
                <a:spcPts val="5"/>
              </a:spcBef>
            </a:pPr>
            <a:r>
              <a:rPr sz="2600" spc="16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19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training  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set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4" dirty="0">
                <a:solidFill>
                  <a:srgbClr val="295037"/>
                </a:solidFill>
                <a:latin typeface="Georgia"/>
                <a:cs typeface="Georgia"/>
              </a:rPr>
              <a:t>comprises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36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  classes, 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representing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-25" dirty="0">
                <a:solidFill>
                  <a:srgbClr val="295037"/>
                </a:solidFill>
                <a:latin typeface="Georgia"/>
                <a:cs typeface="Georgia"/>
              </a:rPr>
              <a:t>ASL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signs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digits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'0'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'9'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letters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80" dirty="0">
                <a:solidFill>
                  <a:srgbClr val="295037"/>
                </a:solidFill>
                <a:latin typeface="Georgia"/>
                <a:cs typeface="Georgia"/>
              </a:rPr>
              <a:t>'a'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6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-20" dirty="0">
                <a:solidFill>
                  <a:srgbClr val="295037"/>
                </a:solidFill>
                <a:latin typeface="Georgia"/>
                <a:cs typeface="Georgia"/>
              </a:rPr>
              <a:t>'z'.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600">
              <a:latin typeface="Georgia"/>
              <a:cs typeface="Georgia"/>
            </a:endParaRPr>
          </a:p>
          <a:p>
            <a:pPr marL="12700" marR="5080" algn="just">
              <a:lnSpc>
                <a:spcPct val="101000"/>
              </a:lnSpc>
              <a:spcBef>
                <a:spcPts val="5"/>
              </a:spcBef>
            </a:pP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Each</a:t>
            </a:r>
            <a:r>
              <a:rPr sz="2600" spc="5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40" dirty="0">
                <a:solidFill>
                  <a:srgbClr val="295037"/>
                </a:solidFill>
                <a:latin typeface="Georgia"/>
                <a:cs typeface="Georgia"/>
              </a:rPr>
              <a:t>class</a:t>
            </a:r>
            <a:r>
              <a:rPr sz="2600" spc="5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folder</a:t>
            </a:r>
            <a:r>
              <a:rPr sz="2600" spc="5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0" dirty="0">
                <a:solidFill>
                  <a:srgbClr val="295037"/>
                </a:solidFill>
                <a:latin typeface="Georgia"/>
                <a:cs typeface="Georgia"/>
              </a:rPr>
              <a:t>contains</a:t>
            </a:r>
            <a:r>
              <a:rPr sz="2600" spc="5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80" dirty="0">
                <a:solidFill>
                  <a:srgbClr val="295037"/>
                </a:solidFill>
                <a:latin typeface="Georgia"/>
                <a:cs typeface="Georgia"/>
              </a:rPr>
              <a:t>multiple</a:t>
            </a:r>
            <a:r>
              <a:rPr sz="2600" spc="5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images</a:t>
            </a:r>
            <a:r>
              <a:rPr sz="2600" spc="5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showcasing</a:t>
            </a:r>
            <a:r>
              <a:rPr sz="2600" spc="5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95" dirty="0">
                <a:solidFill>
                  <a:srgbClr val="295037"/>
                </a:solidFill>
                <a:latin typeface="Georgia"/>
                <a:cs typeface="Georgia"/>
              </a:rPr>
              <a:t>various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hand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positions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orientations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corresponding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sign, </a:t>
            </a:r>
            <a:r>
              <a:rPr sz="2600" spc="185" dirty="0">
                <a:solidFill>
                  <a:srgbClr val="295037"/>
                </a:solidFill>
                <a:latin typeface="Georgia"/>
                <a:cs typeface="Georgia"/>
              </a:rPr>
              <a:t>providing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diverse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examples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model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learn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50" dirty="0">
                <a:solidFill>
                  <a:srgbClr val="295037"/>
                </a:solidFill>
                <a:latin typeface="Georgia"/>
                <a:cs typeface="Georgia"/>
              </a:rPr>
              <a:t>from.</a:t>
            </a:r>
            <a:endParaRPr sz="2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600">
              <a:latin typeface="Georgia"/>
              <a:cs typeface="Georgia"/>
            </a:endParaRPr>
          </a:p>
          <a:p>
            <a:pPr marL="12700" marR="5080" algn="just">
              <a:lnSpc>
                <a:spcPct val="101000"/>
              </a:lnSpc>
            </a:pP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Similarly,</a:t>
            </a:r>
            <a:r>
              <a:rPr sz="26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80" dirty="0">
                <a:solidFill>
                  <a:srgbClr val="295037"/>
                </a:solidFill>
                <a:latin typeface="Georgia"/>
                <a:cs typeface="Georgia"/>
              </a:rPr>
              <a:t>validation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set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4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structured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with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36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35" dirty="0">
                <a:solidFill>
                  <a:srgbClr val="295037"/>
                </a:solidFill>
                <a:latin typeface="Georgia"/>
                <a:cs typeface="Georgia"/>
              </a:rPr>
              <a:t>classes</a:t>
            </a:r>
            <a:r>
              <a:rPr sz="26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75" dirty="0">
                <a:solidFill>
                  <a:srgbClr val="295037"/>
                </a:solidFill>
                <a:latin typeface="Georgia"/>
                <a:cs typeface="Georgia"/>
              </a:rPr>
              <a:t>and </a:t>
            </a:r>
            <a:r>
              <a:rPr sz="2600" spc="190" dirty="0">
                <a:solidFill>
                  <a:srgbClr val="295037"/>
                </a:solidFill>
                <a:latin typeface="Georgia"/>
                <a:cs typeface="Georgia"/>
              </a:rPr>
              <a:t>includes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ASL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sign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images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95" dirty="0">
                <a:solidFill>
                  <a:srgbClr val="295037"/>
                </a:solidFill>
                <a:latin typeface="Georgia"/>
                <a:cs typeface="Georgia"/>
              </a:rPr>
              <a:t>evaluation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85" dirty="0">
                <a:solidFill>
                  <a:srgbClr val="295037"/>
                </a:solidFill>
                <a:latin typeface="Georgia"/>
                <a:cs typeface="Georgia"/>
              </a:rPr>
              <a:t>purposes.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75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2600" spc="11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setup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allows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600" spc="25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95" dirty="0">
                <a:solidFill>
                  <a:srgbClr val="295037"/>
                </a:solidFill>
                <a:latin typeface="Georgia"/>
                <a:cs typeface="Georgia"/>
              </a:rPr>
              <a:t>effective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training</a:t>
            </a:r>
            <a:r>
              <a:rPr sz="2600" spc="25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45" dirty="0">
                <a:solidFill>
                  <a:srgbClr val="295037"/>
                </a:solidFill>
                <a:latin typeface="Georgia"/>
                <a:cs typeface="Georgia"/>
              </a:rPr>
              <a:t>assessment</a:t>
            </a:r>
            <a:r>
              <a:rPr sz="2600" spc="25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600" spc="25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600" spc="25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50" dirty="0">
                <a:solidFill>
                  <a:srgbClr val="295037"/>
                </a:solidFill>
                <a:latin typeface="Georgia"/>
                <a:cs typeface="Georgia"/>
              </a:rPr>
              <a:t>model's </a:t>
            </a: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ability</a:t>
            </a:r>
            <a:r>
              <a:rPr sz="2600" spc="4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600" spc="4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4" dirty="0">
                <a:solidFill>
                  <a:srgbClr val="295037"/>
                </a:solidFill>
                <a:latin typeface="Georgia"/>
                <a:cs typeface="Georgia"/>
              </a:rPr>
              <a:t>recognize</a:t>
            </a:r>
            <a:r>
              <a:rPr sz="2600" spc="40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600" spc="4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25" dirty="0">
                <a:solidFill>
                  <a:srgbClr val="295037"/>
                </a:solidFill>
                <a:latin typeface="Georgia"/>
                <a:cs typeface="Georgia"/>
              </a:rPr>
              <a:t>classify</a:t>
            </a:r>
            <a:r>
              <a:rPr sz="2600" spc="4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dirty="0">
                <a:solidFill>
                  <a:srgbClr val="295037"/>
                </a:solidFill>
                <a:latin typeface="Georgia"/>
                <a:cs typeface="Georgia"/>
              </a:rPr>
              <a:t>ASL</a:t>
            </a:r>
            <a:r>
              <a:rPr sz="2600" spc="40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00" dirty="0">
                <a:solidFill>
                  <a:srgbClr val="295037"/>
                </a:solidFill>
                <a:latin typeface="Georgia"/>
                <a:cs typeface="Georgia"/>
              </a:rPr>
              <a:t>gestures,</a:t>
            </a:r>
            <a:r>
              <a:rPr sz="2600" spc="40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210" dirty="0">
                <a:solidFill>
                  <a:srgbClr val="295037"/>
                </a:solidFill>
                <a:latin typeface="Georgia"/>
                <a:cs typeface="Georgia"/>
              </a:rPr>
              <a:t>ensuring</a:t>
            </a:r>
            <a:r>
              <a:rPr sz="2600" spc="40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it </a:t>
            </a:r>
            <a:r>
              <a:rPr sz="2600" spc="204" dirty="0">
                <a:solidFill>
                  <a:srgbClr val="295037"/>
                </a:solidFill>
                <a:latin typeface="Georgia"/>
                <a:cs typeface="Georgia"/>
              </a:rPr>
              <a:t>generalizes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70" dirty="0">
                <a:solidFill>
                  <a:srgbClr val="295037"/>
                </a:solidFill>
                <a:latin typeface="Georgia"/>
                <a:cs typeface="Georgia"/>
              </a:rPr>
              <a:t>well</a:t>
            </a:r>
            <a:r>
              <a:rPr sz="26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29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45" dirty="0">
                <a:solidFill>
                  <a:srgbClr val="295037"/>
                </a:solidFill>
                <a:latin typeface="Georgia"/>
                <a:cs typeface="Georgia"/>
              </a:rPr>
              <a:t>new,</a:t>
            </a:r>
            <a:r>
              <a:rPr sz="26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215" dirty="0">
                <a:solidFill>
                  <a:srgbClr val="295037"/>
                </a:solidFill>
                <a:latin typeface="Georgia"/>
                <a:cs typeface="Georgia"/>
              </a:rPr>
              <a:t>unseen</a:t>
            </a:r>
            <a:r>
              <a:rPr sz="26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60" dirty="0">
                <a:solidFill>
                  <a:srgbClr val="295037"/>
                </a:solidFill>
                <a:latin typeface="Georgia"/>
                <a:cs typeface="Georgia"/>
              </a:rPr>
              <a:t>data.4o</a:t>
            </a:r>
            <a:r>
              <a:rPr sz="260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600" spc="140" dirty="0">
                <a:solidFill>
                  <a:srgbClr val="295037"/>
                </a:solidFill>
                <a:latin typeface="Georgia"/>
                <a:cs typeface="Georgia"/>
              </a:rPr>
              <a:t>mini</a:t>
            </a:r>
            <a:endParaRPr sz="26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1257" y="3231667"/>
            <a:ext cx="5443511" cy="51149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310" rIns="0" bIns="0" rtlCol="0">
            <a:spAutoFit/>
          </a:bodyPr>
          <a:lstStyle/>
          <a:p>
            <a:pPr marL="3835400" marR="5080" indent="-2455545">
              <a:lnSpc>
                <a:spcPct val="100000"/>
              </a:lnSpc>
              <a:spcBef>
                <a:spcPts val="100"/>
              </a:spcBef>
            </a:pPr>
            <a:r>
              <a:rPr sz="6000" spc="365" dirty="0">
                <a:latin typeface="Georgia"/>
                <a:cs typeface="Georgia"/>
              </a:rPr>
              <a:t>Convolutional</a:t>
            </a:r>
            <a:r>
              <a:rPr sz="6000" spc="225" dirty="0">
                <a:latin typeface="Georgia"/>
                <a:cs typeface="Georgia"/>
              </a:rPr>
              <a:t> </a:t>
            </a:r>
            <a:r>
              <a:rPr sz="6000" spc="320" dirty="0">
                <a:latin typeface="Georgia"/>
                <a:cs typeface="Georgia"/>
              </a:rPr>
              <a:t>Neural </a:t>
            </a:r>
            <a:r>
              <a:rPr sz="6000" spc="360" dirty="0">
                <a:latin typeface="Georgia"/>
                <a:cs typeface="Georgia"/>
              </a:rPr>
              <a:t>Network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648" y="2953575"/>
            <a:ext cx="11026775" cy="5370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just">
              <a:lnSpc>
                <a:spcPts val="3229"/>
              </a:lnSpc>
              <a:spcBef>
                <a:spcPts val="215"/>
              </a:spcBef>
            </a:pP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35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Neural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Network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(CNN)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type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700" spc="3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deep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learning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model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particularly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effective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analyzing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visual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data,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like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images.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Georgia"/>
              <a:cs typeface="Georgia"/>
            </a:endParaRPr>
          </a:p>
          <a:p>
            <a:pPr marL="12700" marR="5080" algn="just">
              <a:lnSpc>
                <a:spcPct val="100299"/>
              </a:lnSpc>
            </a:pP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CNNs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35" dirty="0">
                <a:solidFill>
                  <a:srgbClr val="295037"/>
                </a:solidFill>
                <a:latin typeface="Georgia"/>
                <a:cs typeface="Georgia"/>
              </a:rPr>
              <a:t>are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designed</a:t>
            </a:r>
            <a:r>
              <a:rPr sz="2700" spc="5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recognize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patterns</a:t>
            </a:r>
            <a:r>
              <a:rPr sz="2700" spc="5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through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5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series</a:t>
            </a:r>
            <a:r>
              <a:rPr sz="2700" spc="5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of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filters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applied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input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images,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making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them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ideal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7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40" dirty="0">
                <a:solidFill>
                  <a:srgbClr val="295037"/>
                </a:solidFill>
                <a:latin typeface="Georgia"/>
                <a:cs typeface="Georgia"/>
              </a:rPr>
              <a:t>tasks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like</a:t>
            </a:r>
            <a:r>
              <a:rPr sz="2700" spc="39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object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detection,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facial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recognition,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30" dirty="0">
                <a:solidFill>
                  <a:srgbClr val="295037"/>
                </a:solidFill>
                <a:latin typeface="Georgia"/>
                <a:cs typeface="Georgia"/>
              </a:rPr>
              <a:t>and,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case,</a:t>
            </a:r>
            <a:r>
              <a:rPr sz="2700" spc="3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sign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language</a:t>
            </a:r>
            <a:r>
              <a:rPr sz="27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detection.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Georgia"/>
              <a:cs typeface="Georgia"/>
            </a:endParaRPr>
          </a:p>
          <a:p>
            <a:pPr marL="12700" marR="5080" algn="just">
              <a:lnSpc>
                <a:spcPct val="100299"/>
              </a:lnSpc>
              <a:spcBef>
                <a:spcPts val="5"/>
              </a:spcBef>
            </a:pP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By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capturing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spatial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hierarchies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46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image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data,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CNNs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learn</a:t>
            </a:r>
            <a:r>
              <a:rPr sz="2700" spc="45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to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identify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like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edges,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shapes,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665" dirty="0">
                <a:solidFill>
                  <a:srgbClr val="295037"/>
                </a:solidFill>
                <a:latin typeface="Georgia"/>
                <a:cs typeface="Georgia"/>
              </a:rPr>
              <a:t>  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textures,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progressively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recognizing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more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complex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patterns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deeper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layers.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1910" y="2984398"/>
            <a:ext cx="4962524" cy="4962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4117" y="1190371"/>
            <a:ext cx="5408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09" dirty="0">
                <a:latin typeface="Georgia"/>
                <a:cs typeface="Georgia"/>
              </a:rPr>
              <a:t>Layers</a:t>
            </a:r>
            <a:r>
              <a:rPr sz="6000" spc="235" dirty="0">
                <a:latin typeface="Georgia"/>
                <a:cs typeface="Georgia"/>
              </a:rPr>
              <a:t> </a:t>
            </a:r>
            <a:r>
              <a:rPr sz="6000" spc="490" dirty="0">
                <a:latin typeface="Georgia"/>
                <a:cs typeface="Georgia"/>
              </a:rPr>
              <a:t>of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-65" dirty="0">
                <a:latin typeface="Georgia"/>
                <a:cs typeface="Georgia"/>
              </a:rPr>
              <a:t>CNN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188" y="2670004"/>
            <a:ext cx="16939895" cy="61556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810"/>
              </a:spcBef>
            </a:pPr>
            <a:r>
              <a:rPr sz="5150" spc="315" dirty="0">
                <a:solidFill>
                  <a:srgbClr val="242A47"/>
                </a:solidFill>
                <a:latin typeface="Georgia"/>
                <a:cs typeface="Georgia"/>
              </a:rPr>
              <a:t>Input</a:t>
            </a:r>
            <a:r>
              <a:rPr sz="5150" spc="210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0" dirty="0">
                <a:solidFill>
                  <a:srgbClr val="242A47"/>
                </a:solidFill>
                <a:latin typeface="Georgia"/>
                <a:cs typeface="Georgia"/>
              </a:rPr>
              <a:t>Layer</a:t>
            </a:r>
            <a:endParaRPr sz="5150">
              <a:latin typeface="Georgia"/>
              <a:cs typeface="Georgia"/>
            </a:endParaRPr>
          </a:p>
          <a:p>
            <a:pPr marL="38735" marR="5080">
              <a:lnSpc>
                <a:spcPts val="3379"/>
              </a:lnSpc>
              <a:spcBef>
                <a:spcPts val="525"/>
              </a:spcBef>
            </a:pP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CNNs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5" dirty="0">
                <a:solidFill>
                  <a:srgbClr val="295037"/>
                </a:solidFill>
                <a:latin typeface="Georgia"/>
                <a:cs typeface="Georgia"/>
              </a:rPr>
              <a:t>consist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9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10" dirty="0">
                <a:solidFill>
                  <a:srgbClr val="295037"/>
                </a:solidFill>
                <a:latin typeface="Georgia"/>
                <a:cs typeface="Georgia"/>
              </a:rPr>
              <a:t>several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95037"/>
                </a:solidFill>
                <a:latin typeface="Georgia"/>
                <a:cs typeface="Georgia"/>
              </a:rPr>
              <a:t>key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95037"/>
                </a:solidFill>
                <a:latin typeface="Georgia"/>
                <a:cs typeface="Georgia"/>
              </a:rPr>
              <a:t>layers,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0" dirty="0">
                <a:solidFill>
                  <a:srgbClr val="295037"/>
                </a:solidFill>
                <a:latin typeface="Georgia"/>
                <a:cs typeface="Georgia"/>
              </a:rPr>
              <a:t>each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85" dirty="0">
                <a:solidFill>
                  <a:srgbClr val="295037"/>
                </a:solidFill>
                <a:latin typeface="Georgia"/>
                <a:cs typeface="Georgia"/>
              </a:rPr>
              <a:t>playing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70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specific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45" dirty="0">
                <a:solidFill>
                  <a:srgbClr val="295037"/>
                </a:solidFill>
                <a:latin typeface="Georgia"/>
                <a:cs typeface="Georgia"/>
              </a:rPr>
              <a:t>role.</a:t>
            </a:r>
            <a:r>
              <a:rPr sz="2850" spc="20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6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65" dirty="0">
                <a:solidFill>
                  <a:srgbClr val="295037"/>
                </a:solidFill>
                <a:latin typeface="Georgia"/>
                <a:cs typeface="Georgia"/>
              </a:rPr>
              <a:t>Input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65" dirty="0">
                <a:solidFill>
                  <a:srgbClr val="295037"/>
                </a:solidFill>
                <a:latin typeface="Georgia"/>
                <a:cs typeface="Georgia"/>
              </a:rPr>
              <a:t>Layer</a:t>
            </a:r>
            <a:r>
              <a:rPr sz="285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receives </a:t>
            </a:r>
            <a:r>
              <a:rPr sz="2850" spc="215" dirty="0">
                <a:solidFill>
                  <a:srgbClr val="295037"/>
                </a:solidFill>
                <a:latin typeface="Georgia"/>
                <a:cs typeface="Georgia"/>
              </a:rPr>
              <a:t>the </a:t>
            </a:r>
            <a:r>
              <a:rPr sz="2850" spc="229" dirty="0">
                <a:solidFill>
                  <a:srgbClr val="295037"/>
                </a:solidFill>
                <a:latin typeface="Georgia"/>
                <a:cs typeface="Georgia"/>
              </a:rPr>
              <a:t>raw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4" dirty="0">
                <a:solidFill>
                  <a:srgbClr val="295037"/>
                </a:solidFill>
                <a:latin typeface="Georgia"/>
                <a:cs typeface="Georgia"/>
              </a:rPr>
              <a:t>image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95037"/>
                </a:solidFill>
                <a:latin typeface="Georgia"/>
                <a:cs typeface="Georgia"/>
              </a:rPr>
              <a:t>data,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breaking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4" dirty="0">
                <a:solidFill>
                  <a:srgbClr val="295037"/>
                </a:solidFill>
                <a:latin typeface="Georgia"/>
                <a:cs typeface="Georgia"/>
              </a:rPr>
              <a:t>it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into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color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0" dirty="0">
                <a:solidFill>
                  <a:srgbClr val="295037"/>
                </a:solidFill>
                <a:latin typeface="Georgia"/>
                <a:cs typeface="Georgia"/>
              </a:rPr>
              <a:t>channels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9" dirty="0">
                <a:solidFill>
                  <a:srgbClr val="295037"/>
                </a:solidFill>
                <a:latin typeface="Georgia"/>
                <a:cs typeface="Georgia"/>
              </a:rPr>
              <a:t>such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80" dirty="0">
                <a:solidFill>
                  <a:srgbClr val="295037"/>
                </a:solidFill>
                <a:latin typeface="Georgia"/>
                <a:cs typeface="Georgia"/>
              </a:rPr>
              <a:t>as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-20" dirty="0">
                <a:solidFill>
                  <a:srgbClr val="295037"/>
                </a:solidFill>
                <a:latin typeface="Georgia"/>
                <a:cs typeface="Georgia"/>
              </a:rPr>
              <a:t>RGB.</a:t>
            </a:r>
            <a:endParaRPr sz="28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850">
              <a:latin typeface="Georgia"/>
              <a:cs typeface="Georgia"/>
            </a:endParaRPr>
          </a:p>
          <a:p>
            <a:pPr marL="43180">
              <a:lnSpc>
                <a:spcPct val="100000"/>
              </a:lnSpc>
            </a:pPr>
            <a:r>
              <a:rPr sz="5150" spc="320" dirty="0">
                <a:solidFill>
                  <a:srgbClr val="242A47"/>
                </a:solidFill>
                <a:latin typeface="Georgia"/>
                <a:cs typeface="Georgia"/>
              </a:rPr>
              <a:t>Convolutional</a:t>
            </a:r>
            <a:r>
              <a:rPr sz="5150" spc="229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0" dirty="0">
                <a:solidFill>
                  <a:srgbClr val="242A47"/>
                </a:solidFill>
                <a:latin typeface="Georgia"/>
                <a:cs typeface="Georgia"/>
              </a:rPr>
              <a:t>Layer</a:t>
            </a:r>
            <a:endParaRPr sz="5150">
              <a:latin typeface="Georgia"/>
              <a:cs typeface="Georgia"/>
            </a:endParaRPr>
          </a:p>
          <a:p>
            <a:pPr marL="38735" marR="5080">
              <a:lnSpc>
                <a:spcPts val="3379"/>
              </a:lnSpc>
              <a:spcBef>
                <a:spcPts val="355"/>
              </a:spcBef>
            </a:pPr>
            <a:r>
              <a:rPr sz="2850" spc="16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90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5" dirty="0">
                <a:solidFill>
                  <a:srgbClr val="295037"/>
                </a:solidFill>
                <a:latin typeface="Georgia"/>
                <a:cs typeface="Georgia"/>
              </a:rPr>
              <a:t>then</a:t>
            </a:r>
            <a:r>
              <a:rPr sz="2850" spc="28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95037"/>
                </a:solidFill>
                <a:latin typeface="Georgia"/>
                <a:cs typeface="Georgia"/>
              </a:rPr>
              <a:t>apply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95037"/>
                </a:solidFill>
                <a:latin typeface="Georgia"/>
                <a:cs typeface="Georgia"/>
              </a:rPr>
              <a:t>filters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50" dirty="0">
                <a:solidFill>
                  <a:srgbClr val="295037"/>
                </a:solidFill>
                <a:latin typeface="Georgia"/>
                <a:cs typeface="Georgia"/>
              </a:rPr>
              <a:t>(kernels)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65" dirty="0">
                <a:solidFill>
                  <a:srgbClr val="295037"/>
                </a:solidFill>
                <a:latin typeface="Georgia"/>
                <a:cs typeface="Georgia"/>
              </a:rPr>
              <a:t>that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75" dirty="0">
                <a:solidFill>
                  <a:srgbClr val="295037"/>
                </a:solidFill>
                <a:latin typeface="Georgia"/>
                <a:cs typeface="Georgia"/>
              </a:rPr>
              <a:t>slide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50" dirty="0">
                <a:solidFill>
                  <a:srgbClr val="295037"/>
                </a:solidFill>
                <a:latin typeface="Georgia"/>
                <a:cs typeface="Georgia"/>
              </a:rPr>
              <a:t>across</a:t>
            </a:r>
            <a:r>
              <a:rPr sz="2850" spc="28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4" dirty="0">
                <a:solidFill>
                  <a:srgbClr val="295037"/>
                </a:solidFill>
                <a:latin typeface="Georgia"/>
                <a:cs typeface="Georgia"/>
              </a:rPr>
              <a:t>image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850" spc="2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0" dirty="0">
                <a:solidFill>
                  <a:srgbClr val="295037"/>
                </a:solidFill>
                <a:latin typeface="Georgia"/>
                <a:cs typeface="Georgia"/>
              </a:rPr>
              <a:t>extract important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features,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50" dirty="0">
                <a:solidFill>
                  <a:srgbClr val="295037"/>
                </a:solidFill>
                <a:latin typeface="Georgia"/>
                <a:cs typeface="Georgia"/>
              </a:rPr>
              <a:t>like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15" dirty="0">
                <a:solidFill>
                  <a:srgbClr val="295037"/>
                </a:solidFill>
                <a:latin typeface="Georgia"/>
                <a:cs typeface="Georgia"/>
              </a:rPr>
              <a:t>edges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5" dirty="0">
                <a:solidFill>
                  <a:srgbClr val="295037"/>
                </a:solidFill>
                <a:latin typeface="Georgia"/>
                <a:cs typeface="Georgia"/>
              </a:rPr>
              <a:t>or</a:t>
            </a:r>
            <a:r>
              <a:rPr sz="285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85" dirty="0">
                <a:solidFill>
                  <a:srgbClr val="295037"/>
                </a:solidFill>
                <a:latin typeface="Georgia"/>
                <a:cs typeface="Georgia"/>
              </a:rPr>
              <a:t>corners,</a:t>
            </a:r>
            <a:endParaRPr sz="28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2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5150" spc="335" dirty="0">
                <a:solidFill>
                  <a:srgbClr val="242A47"/>
                </a:solidFill>
                <a:latin typeface="Georgia"/>
                <a:cs typeface="Georgia"/>
              </a:rPr>
              <a:t>Pooling</a:t>
            </a:r>
            <a:r>
              <a:rPr sz="5150" spc="210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0" dirty="0">
                <a:solidFill>
                  <a:srgbClr val="242A47"/>
                </a:solidFill>
                <a:latin typeface="Georgia"/>
                <a:cs typeface="Georgia"/>
              </a:rPr>
              <a:t>Layer</a:t>
            </a:r>
            <a:endParaRPr sz="5150">
              <a:latin typeface="Georgia"/>
              <a:cs typeface="Georgia"/>
            </a:endParaRPr>
          </a:p>
          <a:p>
            <a:pPr marL="38735" marR="5080">
              <a:lnSpc>
                <a:spcPts val="3379"/>
              </a:lnSpc>
              <a:spcBef>
                <a:spcPts val="400"/>
              </a:spcBef>
              <a:tabLst>
                <a:tab pos="1632585" algn="l"/>
                <a:tab pos="3054350" algn="l"/>
                <a:tab pos="4503420" algn="l"/>
                <a:tab pos="5318760" algn="l"/>
                <a:tab pos="6796405" algn="l"/>
                <a:tab pos="9204325" algn="l"/>
                <a:tab pos="10776585" algn="l"/>
                <a:tab pos="11591925" algn="l"/>
                <a:tab pos="13315950" algn="l"/>
                <a:tab pos="14475460" algn="l"/>
                <a:tab pos="16242665" algn="l"/>
              </a:tabLst>
            </a:pPr>
            <a:r>
              <a:rPr sz="2850" spc="160" dirty="0">
                <a:solidFill>
                  <a:srgbClr val="295037"/>
                </a:solidFill>
                <a:latin typeface="Georgia"/>
                <a:cs typeface="Georgia"/>
              </a:rPr>
              <a:t>Pooling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180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reduce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1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15" dirty="0">
                <a:solidFill>
                  <a:srgbClr val="295037"/>
                </a:solidFill>
                <a:latin typeface="Georgia"/>
                <a:cs typeface="Georgia"/>
              </a:rPr>
              <a:t>spatial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155" dirty="0">
                <a:solidFill>
                  <a:srgbClr val="295037"/>
                </a:solidFill>
                <a:latin typeface="Georgia"/>
                <a:cs typeface="Georgia"/>
              </a:rPr>
              <a:t>dimensions,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190" dirty="0">
                <a:solidFill>
                  <a:srgbClr val="295037"/>
                </a:solidFill>
                <a:latin typeface="Georgia"/>
                <a:cs typeface="Georgia"/>
              </a:rPr>
              <a:t>making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1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00" dirty="0">
                <a:solidFill>
                  <a:srgbClr val="295037"/>
                </a:solidFill>
                <a:latin typeface="Georgia"/>
                <a:cs typeface="Georgia"/>
              </a:rPr>
              <a:t>network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190" dirty="0">
                <a:solidFill>
                  <a:srgbClr val="295037"/>
                </a:solidFill>
                <a:latin typeface="Georgia"/>
                <a:cs typeface="Georgia"/>
              </a:rPr>
              <a:t>more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210" dirty="0">
                <a:solidFill>
                  <a:srgbClr val="295037"/>
                </a:solidFill>
                <a:latin typeface="Georgia"/>
                <a:cs typeface="Georgia"/>
              </a:rPr>
              <a:t>efficient</a:t>
            </a:r>
            <a:r>
              <a:rPr sz="2850" dirty="0">
                <a:solidFill>
                  <a:srgbClr val="295037"/>
                </a:solidFill>
                <a:latin typeface="Georgia"/>
                <a:cs typeface="Georgia"/>
              </a:rPr>
              <a:t>	</a:t>
            </a:r>
            <a:r>
              <a:rPr sz="2850" spc="180" dirty="0">
                <a:solidFill>
                  <a:srgbClr val="295037"/>
                </a:solidFill>
                <a:latin typeface="Georgia"/>
                <a:cs typeface="Georgia"/>
              </a:rPr>
              <a:t>and </a:t>
            </a:r>
            <a:r>
              <a:rPr sz="2850" spc="204" dirty="0">
                <a:solidFill>
                  <a:srgbClr val="295037"/>
                </a:solidFill>
                <a:latin typeface="Georgia"/>
                <a:cs typeface="Georgia"/>
              </a:rPr>
              <a:t>resilient</a:t>
            </a:r>
            <a:r>
              <a:rPr sz="285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3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20" dirty="0">
                <a:solidFill>
                  <a:srgbClr val="295037"/>
                </a:solidFill>
                <a:latin typeface="Georgia"/>
                <a:cs typeface="Georgia"/>
              </a:rPr>
              <a:t>slight</a:t>
            </a:r>
            <a:r>
              <a:rPr sz="285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60" dirty="0">
                <a:solidFill>
                  <a:srgbClr val="295037"/>
                </a:solidFill>
                <a:latin typeface="Georgia"/>
                <a:cs typeface="Georgia"/>
              </a:rPr>
              <a:t>shifts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60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850" spc="114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24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85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850" spc="145" dirty="0">
                <a:solidFill>
                  <a:srgbClr val="295037"/>
                </a:solidFill>
                <a:latin typeface="Georgia"/>
                <a:cs typeface="Georgia"/>
              </a:rPr>
              <a:t>image.</a:t>
            </a:r>
            <a:endParaRPr sz="28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35" y="311823"/>
            <a:ext cx="5408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09" dirty="0">
                <a:latin typeface="Georgia"/>
                <a:cs typeface="Georgia"/>
              </a:rPr>
              <a:t>Layers</a:t>
            </a:r>
            <a:r>
              <a:rPr sz="6000" spc="235" dirty="0">
                <a:latin typeface="Georgia"/>
                <a:cs typeface="Georgia"/>
              </a:rPr>
              <a:t> </a:t>
            </a:r>
            <a:r>
              <a:rPr sz="6000" spc="490" dirty="0">
                <a:latin typeface="Georgia"/>
                <a:cs typeface="Georgia"/>
              </a:rPr>
              <a:t>of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-65" dirty="0">
                <a:latin typeface="Georgia"/>
                <a:cs typeface="Georgia"/>
              </a:rPr>
              <a:t>CNN</a:t>
            </a:r>
            <a:endParaRPr sz="60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4397" y="3021660"/>
            <a:ext cx="5743574" cy="57435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5454" y="1779867"/>
            <a:ext cx="11481435" cy="78028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5"/>
              </a:spcBef>
            </a:pPr>
            <a:r>
              <a:rPr sz="5150" spc="335" dirty="0">
                <a:solidFill>
                  <a:srgbClr val="242A47"/>
                </a:solidFill>
                <a:latin typeface="Georgia"/>
                <a:cs typeface="Georgia"/>
              </a:rPr>
              <a:t>Activation</a:t>
            </a:r>
            <a:r>
              <a:rPr sz="5150" spc="210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5" dirty="0">
                <a:solidFill>
                  <a:srgbClr val="242A47"/>
                </a:solidFill>
                <a:latin typeface="Georgia"/>
                <a:cs typeface="Georgia"/>
              </a:rPr>
              <a:t>Function</a:t>
            </a:r>
            <a:endParaRPr sz="5150">
              <a:latin typeface="Georgia"/>
              <a:cs typeface="Georgia"/>
            </a:endParaRPr>
          </a:p>
          <a:p>
            <a:pPr marL="85725" marR="5080" algn="just">
              <a:lnSpc>
                <a:spcPct val="100000"/>
              </a:lnSpc>
              <a:spcBef>
                <a:spcPts val="380"/>
              </a:spcBef>
            </a:pPr>
            <a:r>
              <a:rPr sz="3000" spc="185" dirty="0">
                <a:solidFill>
                  <a:srgbClr val="295037"/>
                </a:solidFill>
                <a:latin typeface="Georgia"/>
                <a:cs typeface="Georgia"/>
              </a:rPr>
              <a:t>Activation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9" dirty="0">
                <a:solidFill>
                  <a:srgbClr val="295037"/>
                </a:solidFill>
                <a:latin typeface="Georgia"/>
                <a:cs typeface="Georgia"/>
              </a:rPr>
              <a:t>functions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introduce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35" dirty="0">
                <a:solidFill>
                  <a:srgbClr val="295037"/>
                </a:solidFill>
                <a:latin typeface="Georgia"/>
                <a:cs typeface="Georgia"/>
              </a:rPr>
              <a:t>non-</a:t>
            </a:r>
            <a:r>
              <a:rPr sz="3000" spc="204" dirty="0">
                <a:solidFill>
                  <a:srgbClr val="295037"/>
                </a:solidFill>
                <a:latin typeface="Georgia"/>
                <a:cs typeface="Georgia"/>
              </a:rPr>
              <a:t>linearity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6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300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3000" spc="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neural </a:t>
            </a:r>
            <a:r>
              <a:rPr sz="3000" spc="180" dirty="0">
                <a:solidFill>
                  <a:srgbClr val="295037"/>
                </a:solidFill>
                <a:latin typeface="Georgia"/>
                <a:cs typeface="Georgia"/>
              </a:rPr>
              <a:t>network,</a:t>
            </a:r>
            <a:r>
              <a:rPr sz="3000" spc="12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allowing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15" dirty="0">
                <a:solidFill>
                  <a:srgbClr val="295037"/>
                </a:solidFill>
                <a:latin typeface="Georgia"/>
                <a:cs typeface="Georgia"/>
              </a:rPr>
              <a:t>it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6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9" dirty="0">
                <a:solidFill>
                  <a:srgbClr val="295037"/>
                </a:solidFill>
                <a:latin typeface="Georgia"/>
                <a:cs typeface="Georgia"/>
              </a:rPr>
              <a:t>learn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1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80" dirty="0">
                <a:solidFill>
                  <a:srgbClr val="295037"/>
                </a:solidFill>
                <a:latin typeface="Georgia"/>
                <a:cs typeface="Georgia"/>
              </a:rPr>
              <a:t>model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complex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patterns.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3000">
              <a:latin typeface="Georgia"/>
              <a:cs typeface="Georgia"/>
            </a:endParaRPr>
          </a:p>
          <a:p>
            <a:pPr marL="85725" marR="5080" algn="just">
              <a:lnSpc>
                <a:spcPct val="100000"/>
              </a:lnSpc>
            </a:pPr>
            <a:r>
              <a:rPr sz="3000" spc="8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300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8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65" dirty="0">
                <a:solidFill>
                  <a:srgbClr val="295037"/>
                </a:solidFill>
                <a:latin typeface="Georgia"/>
                <a:cs typeface="Georgia"/>
              </a:rPr>
              <a:t>Neural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80" dirty="0">
                <a:solidFill>
                  <a:srgbClr val="295037"/>
                </a:solidFill>
                <a:latin typeface="Georgia"/>
                <a:cs typeface="Georgia"/>
              </a:rPr>
              <a:t>Network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dirty="0">
                <a:solidFill>
                  <a:srgbClr val="295037"/>
                </a:solidFill>
                <a:latin typeface="Georgia"/>
                <a:cs typeface="Georgia"/>
              </a:rPr>
              <a:t>(CNN),</a:t>
            </a:r>
            <a:r>
              <a:rPr sz="3000" spc="5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activation </a:t>
            </a:r>
            <a:r>
              <a:rPr sz="3000" spc="229" dirty="0">
                <a:solidFill>
                  <a:srgbClr val="295037"/>
                </a:solidFill>
                <a:latin typeface="Georgia"/>
                <a:cs typeface="Georgia"/>
              </a:rPr>
              <a:t>functions</a:t>
            </a:r>
            <a:r>
              <a:rPr sz="3000" spc="4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65" dirty="0">
                <a:solidFill>
                  <a:srgbClr val="295037"/>
                </a:solidFill>
                <a:latin typeface="Georgia"/>
                <a:cs typeface="Georgia"/>
              </a:rPr>
              <a:t>are</a:t>
            </a:r>
            <a:r>
              <a:rPr sz="3000" spc="4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80" dirty="0">
                <a:solidFill>
                  <a:srgbClr val="295037"/>
                </a:solidFill>
                <a:latin typeface="Georgia"/>
                <a:cs typeface="Georgia"/>
              </a:rPr>
              <a:t>applied</a:t>
            </a:r>
            <a:r>
              <a:rPr sz="30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90" dirty="0">
                <a:solidFill>
                  <a:srgbClr val="295037"/>
                </a:solidFill>
                <a:latin typeface="Georgia"/>
                <a:cs typeface="Georgia"/>
              </a:rPr>
              <a:t>after</a:t>
            </a:r>
            <a:r>
              <a:rPr sz="3000" spc="4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9" dirty="0">
                <a:solidFill>
                  <a:srgbClr val="295037"/>
                </a:solidFill>
                <a:latin typeface="Georgia"/>
                <a:cs typeface="Georgia"/>
              </a:rPr>
              <a:t>each</a:t>
            </a:r>
            <a:r>
              <a:rPr sz="3000" spc="4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convolution</a:t>
            </a:r>
            <a:r>
              <a:rPr sz="3000" spc="45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0" dirty="0">
                <a:solidFill>
                  <a:srgbClr val="295037"/>
                </a:solidFill>
                <a:latin typeface="Georgia"/>
                <a:cs typeface="Georgia"/>
              </a:rPr>
              <a:t>operation</a:t>
            </a:r>
            <a:r>
              <a:rPr sz="3000" spc="4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40" dirty="0">
                <a:solidFill>
                  <a:srgbClr val="295037"/>
                </a:solidFill>
                <a:latin typeface="Georgia"/>
                <a:cs typeface="Georgia"/>
              </a:rPr>
              <a:t>to </a:t>
            </a:r>
            <a:r>
              <a:rPr sz="3000" spc="185" dirty="0">
                <a:solidFill>
                  <a:srgbClr val="295037"/>
                </a:solidFill>
                <a:latin typeface="Georgia"/>
                <a:cs typeface="Georgia"/>
              </a:rPr>
              <a:t>help</a:t>
            </a:r>
            <a:r>
              <a:rPr sz="3000" spc="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0" dirty="0">
                <a:solidFill>
                  <a:srgbClr val="295037"/>
                </a:solidFill>
                <a:latin typeface="Georgia"/>
                <a:cs typeface="Georgia"/>
              </a:rPr>
              <a:t>network</a:t>
            </a:r>
            <a:r>
              <a:rPr sz="3000" spc="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capture</a:t>
            </a:r>
            <a:r>
              <a:rPr sz="3000" spc="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more</a:t>
            </a:r>
            <a:r>
              <a:rPr sz="3000" spc="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complex</a:t>
            </a:r>
            <a:r>
              <a:rPr sz="3000" spc="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9" dirty="0">
                <a:solidFill>
                  <a:srgbClr val="295037"/>
                </a:solidFill>
                <a:latin typeface="Georgia"/>
                <a:cs typeface="Georgia"/>
              </a:rPr>
              <a:t>representations </a:t>
            </a:r>
            <a:r>
              <a:rPr sz="3000" spc="254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input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70" dirty="0">
                <a:solidFill>
                  <a:srgbClr val="295037"/>
                </a:solidFill>
                <a:latin typeface="Georgia"/>
                <a:cs typeface="Georgia"/>
              </a:rPr>
              <a:t>data.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3000">
              <a:latin typeface="Georgia"/>
              <a:cs typeface="Georgia"/>
            </a:endParaRPr>
          </a:p>
          <a:p>
            <a:pPr marL="85725" marR="5080" algn="just">
              <a:lnSpc>
                <a:spcPct val="100000"/>
              </a:lnSpc>
            </a:pP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Without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activation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functions,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0" dirty="0">
                <a:solidFill>
                  <a:srgbClr val="295037"/>
                </a:solidFill>
                <a:latin typeface="Georgia"/>
                <a:cs typeface="Georgia"/>
              </a:rPr>
              <a:t>network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85" dirty="0">
                <a:solidFill>
                  <a:srgbClr val="295037"/>
                </a:solidFill>
                <a:latin typeface="Georgia"/>
                <a:cs typeface="Georgia"/>
              </a:rPr>
              <a:t>would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simply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60" dirty="0">
                <a:solidFill>
                  <a:srgbClr val="295037"/>
                </a:solidFill>
                <a:latin typeface="Georgia"/>
                <a:cs typeface="Georgia"/>
              </a:rPr>
              <a:t>be </a:t>
            </a:r>
            <a:r>
              <a:rPr sz="3000" spc="300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linear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35" dirty="0">
                <a:solidFill>
                  <a:srgbClr val="295037"/>
                </a:solidFill>
                <a:latin typeface="Georgia"/>
                <a:cs typeface="Georgia"/>
              </a:rPr>
              <a:t>model,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limiting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54" dirty="0">
                <a:solidFill>
                  <a:srgbClr val="295037"/>
                </a:solidFill>
                <a:latin typeface="Georgia"/>
                <a:cs typeface="Georgia"/>
              </a:rPr>
              <a:t>its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ability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6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5" dirty="0">
                <a:solidFill>
                  <a:srgbClr val="295037"/>
                </a:solidFill>
                <a:latin typeface="Georgia"/>
                <a:cs typeface="Georgia"/>
              </a:rPr>
              <a:t>solve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90" dirty="0">
                <a:solidFill>
                  <a:srgbClr val="295037"/>
                </a:solidFill>
                <a:latin typeface="Georgia"/>
                <a:cs typeface="Georgia"/>
              </a:rPr>
              <a:t>complex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tasks.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3000">
              <a:latin typeface="Georgia"/>
              <a:cs typeface="Georgia"/>
            </a:endParaRPr>
          </a:p>
          <a:p>
            <a:pPr marL="85725" marR="5080" algn="just">
              <a:lnSpc>
                <a:spcPct val="100000"/>
              </a:lnSpc>
              <a:spcBef>
                <a:spcPts val="5"/>
              </a:spcBef>
            </a:pPr>
            <a:r>
              <a:rPr sz="3000" spc="8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3000" spc="5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45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75" dirty="0">
                <a:solidFill>
                  <a:srgbClr val="295037"/>
                </a:solidFill>
                <a:latin typeface="Georgia"/>
                <a:cs typeface="Georgia"/>
              </a:rPr>
              <a:t>project,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295037"/>
                </a:solidFill>
                <a:latin typeface="Georgia"/>
                <a:cs typeface="Georgia"/>
              </a:rPr>
              <a:t>ReLU</a:t>
            </a:r>
            <a:r>
              <a:rPr sz="3000" spc="5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55" dirty="0">
                <a:solidFill>
                  <a:srgbClr val="295037"/>
                </a:solidFill>
                <a:latin typeface="Georgia"/>
                <a:cs typeface="Georgia"/>
              </a:rPr>
              <a:t>(Rectified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85" dirty="0">
                <a:solidFill>
                  <a:srgbClr val="295037"/>
                </a:solidFill>
                <a:latin typeface="Georgia"/>
                <a:cs typeface="Georgia"/>
              </a:rPr>
              <a:t>Linear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Unit)is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15" dirty="0">
                <a:solidFill>
                  <a:srgbClr val="295037"/>
                </a:solidFill>
                <a:latin typeface="Georgia"/>
                <a:cs typeface="Georgia"/>
              </a:rPr>
              <a:t>used</a:t>
            </a:r>
            <a:r>
              <a:rPr sz="3000" spc="5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305" dirty="0">
                <a:solidFill>
                  <a:srgbClr val="295037"/>
                </a:solidFill>
                <a:latin typeface="Georgia"/>
                <a:cs typeface="Georgia"/>
              </a:rPr>
              <a:t>as</a:t>
            </a:r>
            <a:r>
              <a:rPr sz="3000" spc="509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the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activation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20" dirty="0">
                <a:solidFill>
                  <a:srgbClr val="295037"/>
                </a:solidFill>
                <a:latin typeface="Georgia"/>
                <a:cs typeface="Georgia"/>
              </a:rPr>
              <a:t>function</a:t>
            </a:r>
            <a:r>
              <a:rPr sz="30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3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30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13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70" dirty="0">
                <a:solidFill>
                  <a:srgbClr val="295037"/>
                </a:solidFill>
                <a:latin typeface="Georgia"/>
                <a:cs typeface="Georgia"/>
              </a:rPr>
              <a:t>hidden</a:t>
            </a:r>
            <a:r>
              <a:rPr sz="3000" spc="13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3000" spc="170" dirty="0">
                <a:solidFill>
                  <a:srgbClr val="295037"/>
                </a:solidFill>
                <a:latin typeface="Georgia"/>
                <a:cs typeface="Georgia"/>
              </a:rPr>
              <a:t>layers.</a:t>
            </a:r>
            <a:endParaRPr sz="3000">
              <a:latin typeface="Georgia"/>
              <a:cs typeface="Georgia"/>
            </a:endParaRPr>
          </a:p>
          <a:p>
            <a:pPr marL="85725" marR="5080" algn="just">
              <a:lnSpc>
                <a:spcPct val="100000"/>
              </a:lnSpc>
            </a:pPr>
            <a:r>
              <a:rPr sz="3000" spc="12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3000" spc="2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final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155" dirty="0">
                <a:solidFill>
                  <a:srgbClr val="295037"/>
                </a:solidFill>
                <a:latin typeface="Georgia"/>
                <a:cs typeface="Georgia"/>
              </a:rPr>
              <a:t>layer,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Softmax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25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15" dirty="0">
                <a:solidFill>
                  <a:srgbClr val="295037"/>
                </a:solidFill>
                <a:latin typeface="Georgia"/>
                <a:cs typeface="Georgia"/>
              </a:rPr>
              <a:t>used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305" dirty="0">
                <a:solidFill>
                  <a:srgbClr val="295037"/>
                </a:solidFill>
                <a:latin typeface="Georgia"/>
                <a:cs typeface="Georgia"/>
              </a:rPr>
              <a:t>as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50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3000" spc="2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3000" spc="200" dirty="0">
                <a:solidFill>
                  <a:srgbClr val="295037"/>
                </a:solidFill>
                <a:latin typeface="Georgia"/>
                <a:cs typeface="Georgia"/>
              </a:rPr>
              <a:t>activation </a:t>
            </a:r>
            <a:r>
              <a:rPr sz="3000" spc="210" dirty="0">
                <a:solidFill>
                  <a:srgbClr val="295037"/>
                </a:solidFill>
                <a:latin typeface="Georgia"/>
                <a:cs typeface="Georgia"/>
              </a:rPr>
              <a:t>function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35" y="311823"/>
            <a:ext cx="5408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09" dirty="0">
                <a:latin typeface="Georgia"/>
                <a:cs typeface="Georgia"/>
              </a:rPr>
              <a:t>Layers</a:t>
            </a:r>
            <a:r>
              <a:rPr sz="6000" spc="235" dirty="0">
                <a:latin typeface="Georgia"/>
                <a:cs typeface="Georgia"/>
              </a:rPr>
              <a:t> </a:t>
            </a:r>
            <a:r>
              <a:rPr sz="6000" spc="490" dirty="0">
                <a:latin typeface="Georgia"/>
                <a:cs typeface="Georgia"/>
              </a:rPr>
              <a:t>of</a:t>
            </a:r>
            <a:r>
              <a:rPr sz="6000" spc="240" dirty="0">
                <a:latin typeface="Georgia"/>
                <a:cs typeface="Georgia"/>
              </a:rPr>
              <a:t> </a:t>
            </a:r>
            <a:r>
              <a:rPr sz="6000" spc="-65" dirty="0">
                <a:latin typeface="Georgia"/>
                <a:cs typeface="Georgia"/>
              </a:rPr>
              <a:t>CNN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820" y="2813799"/>
            <a:ext cx="11026775" cy="618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Layer,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each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neuron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fully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  connected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every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neuron</a:t>
            </a:r>
            <a:r>
              <a:rPr sz="2700" spc="2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2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previous</a:t>
            </a:r>
            <a:r>
              <a:rPr sz="2700" spc="2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layer,</a:t>
            </a:r>
            <a:r>
              <a:rPr sz="2700" spc="2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making</a:t>
            </a:r>
            <a:r>
              <a:rPr sz="2700" spc="2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it</a:t>
            </a:r>
            <a:r>
              <a:rPr sz="2700" spc="2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one</a:t>
            </a:r>
            <a:r>
              <a:rPr sz="2700" spc="2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700" spc="28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29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most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"connected"</a:t>
            </a:r>
            <a:r>
              <a:rPr sz="2700" spc="47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4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47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4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neural</a:t>
            </a:r>
            <a:r>
              <a:rPr sz="2700" spc="4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network.</a:t>
            </a:r>
            <a:r>
              <a:rPr sz="2700" spc="47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This</a:t>
            </a:r>
            <a:r>
              <a:rPr sz="2700" spc="4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means</a:t>
            </a:r>
            <a:r>
              <a:rPr sz="2700" spc="47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0" dirty="0">
                <a:solidFill>
                  <a:srgbClr val="295037"/>
                </a:solidFill>
                <a:latin typeface="Georgia"/>
                <a:cs typeface="Georgia"/>
              </a:rPr>
              <a:t>that</a:t>
            </a:r>
            <a:r>
              <a:rPr sz="2700" spc="47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each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neuron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layer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has</a:t>
            </a:r>
            <a:r>
              <a:rPr sz="2700" spc="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weight</a:t>
            </a:r>
            <a:r>
              <a:rPr sz="2700" spc="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associated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with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every 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input,</a:t>
            </a:r>
            <a:r>
              <a:rPr sz="2700" spc="12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layer's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output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is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weighted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sum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of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these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inputs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plus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54" dirty="0">
                <a:solidFill>
                  <a:srgbClr val="295037"/>
                </a:solidFill>
                <a:latin typeface="Georgia"/>
                <a:cs typeface="Georgia"/>
              </a:rPr>
              <a:t>a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bias</a:t>
            </a:r>
            <a:r>
              <a:rPr sz="2700" spc="10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term.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700">
              <a:latin typeface="Georgia"/>
              <a:cs typeface="Georgia"/>
            </a:endParaRPr>
          </a:p>
          <a:p>
            <a:pPr marL="12700" marR="5080" algn="just">
              <a:lnSpc>
                <a:spcPct val="99900"/>
              </a:lnSpc>
            </a:pPr>
            <a:r>
              <a:rPr sz="2700" spc="7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Neural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0" dirty="0">
                <a:solidFill>
                  <a:srgbClr val="295037"/>
                </a:solidFill>
                <a:latin typeface="Georgia"/>
                <a:cs typeface="Georgia"/>
              </a:rPr>
              <a:t>Networks,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serve</a:t>
            </a:r>
            <a:r>
              <a:rPr sz="2700" spc="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as</a:t>
            </a:r>
            <a:r>
              <a:rPr sz="2700" spc="3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the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“decision-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making”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60" dirty="0">
                <a:solidFill>
                  <a:srgbClr val="295037"/>
                </a:solidFill>
                <a:latin typeface="Georgia"/>
                <a:cs typeface="Georgia"/>
              </a:rPr>
              <a:t>after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all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spatial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have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been</a:t>
            </a:r>
            <a:r>
              <a:rPr sz="2700" spc="4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extracted</a:t>
            </a:r>
            <a:r>
              <a:rPr sz="2700" spc="4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through</a:t>
            </a:r>
            <a:r>
              <a:rPr sz="2700" spc="43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convolutional</a:t>
            </a:r>
            <a:r>
              <a:rPr sz="2700" spc="4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43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pooling</a:t>
            </a:r>
            <a:r>
              <a:rPr sz="2700" spc="434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layers. 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take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high-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level</a:t>
            </a:r>
            <a:r>
              <a:rPr sz="2700" spc="17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use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them</a:t>
            </a:r>
            <a:r>
              <a:rPr sz="2700" spc="1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to output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predictions.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25" dirty="0">
                <a:solidFill>
                  <a:srgbClr val="295037"/>
                </a:solidFill>
                <a:latin typeface="Georgia"/>
                <a:cs typeface="Georgia"/>
              </a:rPr>
              <a:t>For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instance,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in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an</a:t>
            </a:r>
            <a:r>
              <a:rPr sz="2700" spc="15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image</a:t>
            </a:r>
            <a:r>
              <a:rPr sz="2700" spc="16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classification </a:t>
            </a:r>
            <a:r>
              <a:rPr sz="2700" dirty="0">
                <a:solidFill>
                  <a:srgbClr val="295037"/>
                </a:solidFill>
                <a:latin typeface="Georgia"/>
                <a:cs typeface="Georgia"/>
              </a:rPr>
              <a:t>CNN,</a:t>
            </a:r>
            <a:r>
              <a:rPr sz="2700" spc="3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dense</a:t>
            </a:r>
            <a:r>
              <a:rPr sz="2700" spc="3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04" dirty="0">
                <a:solidFill>
                  <a:srgbClr val="295037"/>
                </a:solidFill>
                <a:latin typeface="Georgia"/>
                <a:cs typeface="Georgia"/>
              </a:rPr>
              <a:t>layers</a:t>
            </a:r>
            <a:r>
              <a:rPr sz="2700" spc="3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10" dirty="0">
                <a:solidFill>
                  <a:srgbClr val="295037"/>
                </a:solidFill>
                <a:latin typeface="Georgia"/>
                <a:cs typeface="Georgia"/>
              </a:rPr>
              <a:t>interpret</a:t>
            </a:r>
            <a:r>
              <a:rPr sz="2700" spc="3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the</a:t>
            </a:r>
            <a:r>
              <a:rPr sz="2700" spc="3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29" dirty="0">
                <a:solidFill>
                  <a:srgbClr val="295037"/>
                </a:solidFill>
                <a:latin typeface="Georgia"/>
                <a:cs typeface="Georgia"/>
              </a:rPr>
              <a:t>features</a:t>
            </a:r>
            <a:r>
              <a:rPr sz="2700" spc="3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65" dirty="0">
                <a:solidFill>
                  <a:srgbClr val="295037"/>
                </a:solidFill>
                <a:latin typeface="Georgia"/>
                <a:cs typeface="Georgia"/>
              </a:rPr>
              <a:t>(such</a:t>
            </a:r>
            <a:r>
              <a:rPr sz="2700" spc="370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275" dirty="0">
                <a:solidFill>
                  <a:srgbClr val="295037"/>
                </a:solidFill>
                <a:latin typeface="Georgia"/>
                <a:cs typeface="Georgia"/>
              </a:rPr>
              <a:t>as</a:t>
            </a:r>
            <a:r>
              <a:rPr sz="2700" spc="365" dirty="0">
                <a:solidFill>
                  <a:srgbClr val="295037"/>
                </a:solidFill>
                <a:latin typeface="Georgia"/>
                <a:cs typeface="Georgia"/>
              </a:rPr>
              <a:t>  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edges,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textures,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and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shapes)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learned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15" dirty="0">
                <a:solidFill>
                  <a:srgbClr val="295037"/>
                </a:solidFill>
                <a:latin typeface="Georgia"/>
                <a:cs typeface="Georgia"/>
              </a:rPr>
              <a:t>from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0" dirty="0">
                <a:solidFill>
                  <a:srgbClr val="295037"/>
                </a:solidFill>
                <a:latin typeface="Georgia"/>
                <a:cs typeface="Georgia"/>
              </a:rPr>
              <a:t>convolutions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5" dirty="0">
                <a:solidFill>
                  <a:srgbClr val="295037"/>
                </a:solidFill>
                <a:latin typeface="Georgia"/>
                <a:cs typeface="Georgia"/>
              </a:rPr>
              <a:t>to</a:t>
            </a:r>
            <a:r>
              <a:rPr sz="2700" spc="145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20" dirty="0">
                <a:solidFill>
                  <a:srgbClr val="295037"/>
                </a:solidFill>
                <a:latin typeface="Georgia"/>
                <a:cs typeface="Georgia"/>
              </a:rPr>
              <a:t>classify</a:t>
            </a:r>
            <a:r>
              <a:rPr sz="2700" spc="14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200" dirty="0">
                <a:solidFill>
                  <a:srgbClr val="295037"/>
                </a:solidFill>
                <a:latin typeface="Georgia"/>
                <a:cs typeface="Georgia"/>
              </a:rPr>
              <a:t>the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image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0" dirty="0">
                <a:solidFill>
                  <a:srgbClr val="295037"/>
                </a:solidFill>
                <a:latin typeface="Georgia"/>
                <a:cs typeface="Georgia"/>
              </a:rPr>
              <a:t>into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95" dirty="0">
                <a:solidFill>
                  <a:srgbClr val="295037"/>
                </a:solidFill>
                <a:latin typeface="Georgia"/>
                <a:cs typeface="Georgia"/>
              </a:rPr>
              <a:t>specific</a:t>
            </a:r>
            <a:r>
              <a:rPr sz="2700" spc="110" dirty="0">
                <a:solidFill>
                  <a:srgbClr val="295037"/>
                </a:solidFill>
                <a:latin typeface="Georgia"/>
                <a:cs typeface="Georgia"/>
              </a:rPr>
              <a:t> </a:t>
            </a:r>
            <a:r>
              <a:rPr sz="2700" spc="185" dirty="0">
                <a:solidFill>
                  <a:srgbClr val="295037"/>
                </a:solidFill>
                <a:latin typeface="Georgia"/>
                <a:cs typeface="Georgia"/>
              </a:rPr>
              <a:t>categories.</a:t>
            </a:r>
            <a:endParaRPr sz="27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812" y="1975027"/>
            <a:ext cx="4054475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spc="305" dirty="0">
                <a:solidFill>
                  <a:srgbClr val="242A47"/>
                </a:solidFill>
                <a:latin typeface="Georgia"/>
                <a:cs typeface="Georgia"/>
              </a:rPr>
              <a:t>Dense</a:t>
            </a:r>
            <a:r>
              <a:rPr sz="5150" spc="210" dirty="0">
                <a:solidFill>
                  <a:srgbClr val="242A47"/>
                </a:solidFill>
                <a:latin typeface="Georgia"/>
                <a:cs typeface="Georgia"/>
              </a:rPr>
              <a:t> </a:t>
            </a:r>
            <a:r>
              <a:rPr sz="5150" spc="300" dirty="0">
                <a:solidFill>
                  <a:srgbClr val="242A47"/>
                </a:solidFill>
                <a:latin typeface="Georgia"/>
                <a:cs typeface="Georgia"/>
              </a:rPr>
              <a:t>Layer</a:t>
            </a:r>
            <a:endParaRPr sz="515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1871" y="2707056"/>
            <a:ext cx="4819650" cy="6067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1455</Words>
  <Application>Microsoft Office PowerPoint</Application>
  <PresentationFormat>Custom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Georgia</vt:lpstr>
      <vt:lpstr>Times New Roman</vt:lpstr>
      <vt:lpstr>Verdana</vt:lpstr>
      <vt:lpstr>Office Theme</vt:lpstr>
      <vt:lpstr>Capstone Project : Sign Language Detection</vt:lpstr>
      <vt:lpstr>Introduction to Sign Language Detection</vt:lpstr>
      <vt:lpstr>Agenda</vt:lpstr>
      <vt:lpstr>Problem Statement</vt:lpstr>
      <vt:lpstr>Understanding the Dataset</vt:lpstr>
      <vt:lpstr>Convolutional Neural Network</vt:lpstr>
      <vt:lpstr>Layers of CNN</vt:lpstr>
      <vt:lpstr>Layers of CNN</vt:lpstr>
      <vt:lpstr>Layers of CNN</vt:lpstr>
      <vt:lpstr>Layers of CNN</vt:lpstr>
      <vt:lpstr>CNN Architecture</vt:lpstr>
      <vt:lpstr>Haar Features</vt:lpstr>
      <vt:lpstr>Haar Features</vt:lpstr>
      <vt:lpstr>Model Evaluation</vt:lpstr>
      <vt:lpstr>Model Deployment</vt:lpstr>
      <vt:lpstr>Image Classification App</vt:lpstr>
      <vt:lpstr>Technology Overview</vt:lpstr>
      <vt:lpstr>Challenges and Solutions</vt:lpstr>
      <vt:lpstr>Impact on Society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ACINTA SOFIYA</cp:lastModifiedBy>
  <cp:revision>1</cp:revision>
  <dcterms:created xsi:type="dcterms:W3CDTF">2024-11-08T16:33:25Z</dcterms:created>
  <dcterms:modified xsi:type="dcterms:W3CDTF">2024-11-09T06:07:30Z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2024-11-08T00:00:00Z</vt:filetime>
  </property>
  <property fmtid="{D5CDD505-2E9C-101B-9397-08002B2CF9AE}" pid="5" name="Producer">
    <vt:lpwstr>GPL Ghostscript 10.04.0</vt:lpwstr>
  </property>
</Properties>
</file>